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8" r:id="rId1"/>
  </p:sldMasterIdLst>
  <p:notesMasterIdLst>
    <p:notesMasterId r:id="rId32"/>
  </p:notesMasterIdLst>
  <p:handoutMasterIdLst>
    <p:handoutMasterId r:id="rId33"/>
  </p:handoutMasterIdLst>
  <p:sldIdLst>
    <p:sldId id="319" r:id="rId2"/>
    <p:sldId id="275" r:id="rId3"/>
    <p:sldId id="320" r:id="rId4"/>
    <p:sldId id="321" r:id="rId5"/>
    <p:sldId id="282" r:id="rId6"/>
    <p:sldId id="322" r:id="rId7"/>
    <p:sldId id="323" r:id="rId8"/>
    <p:sldId id="324" r:id="rId9"/>
    <p:sldId id="325" r:id="rId10"/>
    <p:sldId id="326" r:id="rId11"/>
    <p:sldId id="328" r:id="rId12"/>
    <p:sldId id="327" r:id="rId13"/>
    <p:sldId id="330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264" r:id="rId31"/>
  </p:sldIdLst>
  <p:sldSz cx="9144000" cy="6858000" type="screen4x3"/>
  <p:notesSz cx="6815138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000066"/>
    <a:srgbClr val="5F5F5F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85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F9BDD-7563-4B19-A129-BD3C9699FA9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3729FD-36EB-4A0B-A084-183C9CC82AC5}">
      <dgm:prSet phldrT="[Текст]"/>
      <dgm:spPr/>
      <dgm:t>
        <a:bodyPr/>
        <a:lstStyle/>
        <a:p>
          <a:r>
            <a:rPr lang="uk-UA" dirty="0" smtClean="0"/>
            <a:t>Об</a:t>
          </a:r>
          <a:r>
            <a:rPr lang="en-US" dirty="0" smtClean="0"/>
            <a:t>’</a:t>
          </a:r>
          <a:r>
            <a:rPr lang="uk-UA" dirty="0" smtClean="0"/>
            <a:t>єкт злочину</a:t>
          </a:r>
          <a:endParaRPr lang="uk-UA" dirty="0"/>
        </a:p>
      </dgm:t>
    </dgm:pt>
    <dgm:pt modelId="{ED5CBF1B-606C-452E-ACC2-A23A51FB3B98}" type="parTrans" cxnId="{BB753957-A6CB-4E4F-82B1-36C3A4798EE5}">
      <dgm:prSet/>
      <dgm:spPr/>
      <dgm:t>
        <a:bodyPr/>
        <a:lstStyle/>
        <a:p>
          <a:endParaRPr lang="uk-UA"/>
        </a:p>
      </dgm:t>
    </dgm:pt>
    <dgm:pt modelId="{40711A70-4CFC-4AF5-98C2-9E3E304B3932}" type="sibTrans" cxnId="{BB753957-A6CB-4E4F-82B1-36C3A4798EE5}">
      <dgm:prSet/>
      <dgm:spPr/>
      <dgm:t>
        <a:bodyPr/>
        <a:lstStyle/>
        <a:p>
          <a:endParaRPr lang="uk-UA"/>
        </a:p>
      </dgm:t>
    </dgm:pt>
    <dgm:pt modelId="{49CC1F1F-1CDC-4550-9464-CF3667FC9FE4}">
      <dgm:prSet phldrT="[Текст]"/>
      <dgm:spPr/>
      <dgm:t>
        <a:bodyPr/>
        <a:lstStyle/>
        <a:p>
          <a:r>
            <a:rPr lang="uk-UA" dirty="0" smtClean="0"/>
            <a:t>Авторське право та суміжні права</a:t>
          </a:r>
          <a:endParaRPr lang="uk-UA" dirty="0"/>
        </a:p>
      </dgm:t>
    </dgm:pt>
    <dgm:pt modelId="{39B8034A-9DA3-4D00-A167-FEA107E51EEF}" type="parTrans" cxnId="{717CCCF8-7CB2-4409-96D9-5CD0313026A2}">
      <dgm:prSet/>
      <dgm:spPr/>
      <dgm:t>
        <a:bodyPr/>
        <a:lstStyle/>
        <a:p>
          <a:endParaRPr lang="uk-UA"/>
        </a:p>
      </dgm:t>
    </dgm:pt>
    <dgm:pt modelId="{8AE09DDA-4027-42AE-8AE3-AC0CA5AB3411}" type="sibTrans" cxnId="{717CCCF8-7CB2-4409-96D9-5CD0313026A2}">
      <dgm:prSet/>
      <dgm:spPr/>
      <dgm:t>
        <a:bodyPr/>
        <a:lstStyle/>
        <a:p>
          <a:endParaRPr lang="uk-UA"/>
        </a:p>
      </dgm:t>
    </dgm:pt>
    <dgm:pt modelId="{9E817EEE-9D12-4EAF-9B53-5226A0E4E511}">
      <dgm:prSet phldrT="[Текст]"/>
      <dgm:spPr/>
      <dgm:t>
        <a:bodyPr/>
        <a:lstStyle/>
        <a:p>
          <a:r>
            <a:rPr lang="uk-UA" dirty="0" smtClean="0"/>
            <a:t>Потерпілий</a:t>
          </a:r>
          <a:endParaRPr lang="uk-UA" dirty="0"/>
        </a:p>
      </dgm:t>
    </dgm:pt>
    <dgm:pt modelId="{D13674FD-EE6F-49D1-95F7-8A7AC52EB4A8}" type="parTrans" cxnId="{E191C165-B94D-433D-983A-C93ABD031F03}">
      <dgm:prSet/>
      <dgm:spPr/>
      <dgm:t>
        <a:bodyPr/>
        <a:lstStyle/>
        <a:p>
          <a:endParaRPr lang="uk-UA"/>
        </a:p>
      </dgm:t>
    </dgm:pt>
    <dgm:pt modelId="{CAFE9F55-203A-4CE8-BF98-C8D07D747747}" type="sibTrans" cxnId="{E191C165-B94D-433D-983A-C93ABD031F03}">
      <dgm:prSet/>
      <dgm:spPr/>
      <dgm:t>
        <a:bodyPr/>
        <a:lstStyle/>
        <a:p>
          <a:endParaRPr lang="uk-UA"/>
        </a:p>
      </dgm:t>
    </dgm:pt>
    <dgm:pt modelId="{E155A4E7-4308-4470-BA91-E418A8FA36B7}">
      <dgm:prSet phldrT="[Текст]"/>
      <dgm:spPr/>
      <dgm:t>
        <a:bodyPr/>
        <a:lstStyle/>
        <a:p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smtClean="0"/>
            <a:t>єкт авторського права</a:t>
          </a:r>
          <a:r>
            <a:rPr lang="en-US" dirty="0" smtClean="0"/>
            <a:t> (</a:t>
          </a:r>
          <a:r>
            <a:rPr lang="ru-RU" dirty="0" smtClean="0"/>
            <a:t>автор; </a:t>
          </a:r>
          <a:r>
            <a:rPr lang="ru-RU" dirty="0" err="1" smtClean="0"/>
            <a:t>спадкоємці</a:t>
          </a:r>
          <a:r>
            <a:rPr lang="ru-RU" dirty="0" smtClean="0"/>
            <a:t>;  </a:t>
          </a:r>
          <a:r>
            <a:rPr lang="ru-RU" dirty="0" err="1" smtClean="0"/>
            <a:t>власник</a:t>
          </a:r>
          <a:r>
            <a:rPr lang="ru-RU" dirty="0" smtClean="0"/>
            <a:t> </a:t>
          </a:r>
          <a:r>
            <a:rPr lang="ru-RU" dirty="0" err="1" smtClean="0"/>
            <a:t>майнових</a:t>
          </a:r>
          <a:r>
            <a:rPr lang="ru-RU" dirty="0" smtClean="0"/>
            <a:t> прав)</a:t>
          </a:r>
          <a:endParaRPr lang="uk-UA" dirty="0"/>
        </a:p>
      </dgm:t>
    </dgm:pt>
    <dgm:pt modelId="{A1A2A698-AEB4-4655-8C90-0B7D6A021966}" type="parTrans" cxnId="{0457498D-AB86-47AB-9118-DC8CA4D3C206}">
      <dgm:prSet/>
      <dgm:spPr/>
      <dgm:t>
        <a:bodyPr/>
        <a:lstStyle/>
        <a:p>
          <a:endParaRPr lang="uk-UA"/>
        </a:p>
      </dgm:t>
    </dgm:pt>
    <dgm:pt modelId="{70D87A15-8AE3-45B7-929E-B4A21DBD3019}" type="sibTrans" cxnId="{0457498D-AB86-47AB-9118-DC8CA4D3C206}">
      <dgm:prSet/>
      <dgm:spPr/>
      <dgm:t>
        <a:bodyPr/>
        <a:lstStyle/>
        <a:p>
          <a:endParaRPr lang="uk-UA"/>
        </a:p>
      </dgm:t>
    </dgm:pt>
    <dgm:pt modelId="{E05BDC8C-07DC-41A7-8912-D89EB45133F7}">
      <dgm:prSet phldrT="[Текст]"/>
      <dgm:spPr/>
      <dgm:t>
        <a:bodyPr/>
        <a:lstStyle/>
        <a:p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smtClean="0"/>
            <a:t>єкт суміжних прав</a:t>
          </a:r>
          <a:endParaRPr lang="uk-UA" dirty="0"/>
        </a:p>
      </dgm:t>
    </dgm:pt>
    <dgm:pt modelId="{773C064D-41EF-4928-857C-C998A50A7EF0}" type="parTrans" cxnId="{9E808611-154A-4A40-89F1-4E61F72B94D3}">
      <dgm:prSet/>
      <dgm:spPr/>
      <dgm:t>
        <a:bodyPr/>
        <a:lstStyle/>
        <a:p>
          <a:endParaRPr lang="uk-UA"/>
        </a:p>
      </dgm:t>
    </dgm:pt>
    <dgm:pt modelId="{5C9C5478-BAE3-439B-9D15-FF6220627FCF}" type="sibTrans" cxnId="{9E808611-154A-4A40-89F1-4E61F72B94D3}">
      <dgm:prSet/>
      <dgm:spPr/>
      <dgm:t>
        <a:bodyPr/>
        <a:lstStyle/>
        <a:p>
          <a:endParaRPr lang="uk-UA"/>
        </a:p>
      </dgm:t>
    </dgm:pt>
    <dgm:pt modelId="{A4A79361-7746-4418-9205-14D9C358AA7E}">
      <dgm:prSet phldrT="[Текст]"/>
      <dgm:spPr/>
      <dgm:t>
        <a:bodyPr/>
        <a:lstStyle/>
        <a:p>
          <a:r>
            <a:rPr lang="uk-UA" dirty="0" smtClean="0"/>
            <a:t>Предмет злочину</a:t>
          </a:r>
          <a:endParaRPr lang="uk-UA" dirty="0"/>
        </a:p>
      </dgm:t>
    </dgm:pt>
    <dgm:pt modelId="{B46E3DAB-EA70-47EF-A362-FB6F86B186CB}" type="parTrans" cxnId="{1EA8BA8D-3AD4-4446-8EF4-2969CD443CA3}">
      <dgm:prSet/>
      <dgm:spPr/>
      <dgm:t>
        <a:bodyPr/>
        <a:lstStyle/>
        <a:p>
          <a:endParaRPr lang="uk-UA"/>
        </a:p>
      </dgm:t>
    </dgm:pt>
    <dgm:pt modelId="{78506A91-EAAE-4A4B-A64A-E72A0CE78485}" type="sibTrans" cxnId="{1EA8BA8D-3AD4-4446-8EF4-2969CD443CA3}">
      <dgm:prSet/>
      <dgm:spPr/>
      <dgm:t>
        <a:bodyPr/>
        <a:lstStyle/>
        <a:p>
          <a:endParaRPr lang="uk-UA"/>
        </a:p>
      </dgm:t>
    </dgm:pt>
    <dgm:pt modelId="{54487A46-9CCD-4046-93D4-BC337AA0F0B1}">
      <dgm:prSet phldrT="[Текст]"/>
      <dgm:spPr/>
      <dgm:t>
        <a:bodyPr/>
        <a:lstStyle/>
        <a:p>
          <a:r>
            <a:rPr lang="uk-UA" dirty="0" smtClean="0"/>
            <a:t>Об</a:t>
          </a:r>
          <a:r>
            <a:rPr lang="en-US" dirty="0" smtClean="0"/>
            <a:t>’</a:t>
          </a:r>
          <a:r>
            <a:rPr lang="uk-UA" dirty="0" err="1" smtClean="0"/>
            <a:t>єкти</a:t>
          </a:r>
          <a:r>
            <a:rPr lang="uk-UA" dirty="0" smtClean="0"/>
            <a:t> авторського і суміжних прав у певні формі (твір, комп</a:t>
          </a:r>
          <a:r>
            <a:rPr lang="en-US" dirty="0" smtClean="0"/>
            <a:t>’</a:t>
          </a:r>
          <a:r>
            <a:rPr lang="uk-UA" dirty="0" err="1" smtClean="0"/>
            <a:t>ютерна</a:t>
          </a:r>
          <a:r>
            <a:rPr lang="uk-UA" dirty="0" smtClean="0"/>
            <a:t> програма і т.д.) </a:t>
          </a:r>
          <a:endParaRPr lang="uk-UA" dirty="0"/>
        </a:p>
      </dgm:t>
    </dgm:pt>
    <dgm:pt modelId="{450475A9-AB62-4AA5-8DFE-2DCE0FDBD97E}" type="parTrans" cxnId="{095F4991-4A75-4A10-93CF-E65C59BAE4DA}">
      <dgm:prSet/>
      <dgm:spPr/>
      <dgm:t>
        <a:bodyPr/>
        <a:lstStyle/>
        <a:p>
          <a:endParaRPr lang="uk-UA"/>
        </a:p>
      </dgm:t>
    </dgm:pt>
    <dgm:pt modelId="{075D3E7F-F53B-4206-937A-58421B0A28C0}" type="sibTrans" cxnId="{095F4991-4A75-4A10-93CF-E65C59BAE4DA}">
      <dgm:prSet/>
      <dgm:spPr/>
      <dgm:t>
        <a:bodyPr/>
        <a:lstStyle/>
        <a:p>
          <a:endParaRPr lang="uk-UA"/>
        </a:p>
      </dgm:t>
    </dgm:pt>
    <dgm:pt modelId="{A1483ECB-78EB-43FE-B821-AC04907AF1A6}" type="pres">
      <dgm:prSet presAssocID="{75AF9BDD-7563-4B19-A129-BD3C9699FA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01BE24-D3AE-4A1A-8A65-19CBF2C64B12}" type="pres">
      <dgm:prSet presAssocID="{F33729FD-36EB-4A0B-A084-183C9CC82AC5}" presName="composite" presStyleCnt="0"/>
      <dgm:spPr/>
    </dgm:pt>
    <dgm:pt modelId="{AA7BC4F3-054B-40A8-8D6D-23F1513A4199}" type="pres">
      <dgm:prSet presAssocID="{F33729FD-36EB-4A0B-A084-183C9CC82A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88C67-0711-48B0-87DF-DEDEBFBD00E7}" type="pres">
      <dgm:prSet presAssocID="{F33729FD-36EB-4A0B-A084-183C9CC82AC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E70105-DB80-448A-BD53-818770A39B84}" type="pres">
      <dgm:prSet presAssocID="{40711A70-4CFC-4AF5-98C2-9E3E304B3932}" presName="sp" presStyleCnt="0"/>
      <dgm:spPr/>
    </dgm:pt>
    <dgm:pt modelId="{8C9AE860-8A7C-4647-A314-C4343E599C9F}" type="pres">
      <dgm:prSet presAssocID="{9E817EEE-9D12-4EAF-9B53-5226A0E4E511}" presName="composite" presStyleCnt="0"/>
      <dgm:spPr/>
    </dgm:pt>
    <dgm:pt modelId="{3BFB3918-985A-44E4-8B3E-48B8C8127496}" type="pres">
      <dgm:prSet presAssocID="{9E817EEE-9D12-4EAF-9B53-5226A0E4E5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00DD3B-8158-4EA8-88EF-88D46040D730}" type="pres">
      <dgm:prSet presAssocID="{9E817EEE-9D12-4EAF-9B53-5226A0E4E5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D82D20-515D-4D5D-85A7-229FD8FD4FEB}" type="pres">
      <dgm:prSet presAssocID="{CAFE9F55-203A-4CE8-BF98-C8D07D747747}" presName="sp" presStyleCnt="0"/>
      <dgm:spPr/>
    </dgm:pt>
    <dgm:pt modelId="{1D6233F0-794C-439A-B72E-40442DC0F80C}" type="pres">
      <dgm:prSet presAssocID="{A4A79361-7746-4418-9205-14D9C358AA7E}" presName="composite" presStyleCnt="0"/>
      <dgm:spPr/>
    </dgm:pt>
    <dgm:pt modelId="{B0D69246-C128-47DB-9784-22E0927BE27B}" type="pres">
      <dgm:prSet presAssocID="{A4A79361-7746-4418-9205-14D9C358AA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545E5A-32A4-49DA-A70B-448A27BC59C1}" type="pres">
      <dgm:prSet presAssocID="{A4A79361-7746-4418-9205-14D9C358AA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457498D-AB86-47AB-9118-DC8CA4D3C206}" srcId="{9E817EEE-9D12-4EAF-9B53-5226A0E4E511}" destId="{E155A4E7-4308-4470-BA91-E418A8FA36B7}" srcOrd="0" destOrd="0" parTransId="{A1A2A698-AEB4-4655-8C90-0B7D6A021966}" sibTransId="{70D87A15-8AE3-45B7-929E-B4A21DBD3019}"/>
    <dgm:cxn modelId="{E191C165-B94D-433D-983A-C93ABD031F03}" srcId="{75AF9BDD-7563-4B19-A129-BD3C9699FA93}" destId="{9E817EEE-9D12-4EAF-9B53-5226A0E4E511}" srcOrd="1" destOrd="0" parTransId="{D13674FD-EE6F-49D1-95F7-8A7AC52EB4A8}" sibTransId="{CAFE9F55-203A-4CE8-BF98-C8D07D747747}"/>
    <dgm:cxn modelId="{0FD2E4B3-52BE-4665-95B0-24DCFC5C0513}" type="presOf" srcId="{F33729FD-36EB-4A0B-A084-183C9CC82AC5}" destId="{AA7BC4F3-054B-40A8-8D6D-23F1513A4199}" srcOrd="0" destOrd="0" presId="urn:microsoft.com/office/officeart/2005/8/layout/chevron2"/>
    <dgm:cxn modelId="{807A2E12-C7B6-4F59-B734-B8E06BFEECE2}" type="presOf" srcId="{54487A46-9CCD-4046-93D4-BC337AA0F0B1}" destId="{C8545E5A-32A4-49DA-A70B-448A27BC59C1}" srcOrd="0" destOrd="0" presId="urn:microsoft.com/office/officeart/2005/8/layout/chevron2"/>
    <dgm:cxn modelId="{1EA8BA8D-3AD4-4446-8EF4-2969CD443CA3}" srcId="{75AF9BDD-7563-4B19-A129-BD3C9699FA93}" destId="{A4A79361-7746-4418-9205-14D9C358AA7E}" srcOrd="2" destOrd="0" parTransId="{B46E3DAB-EA70-47EF-A362-FB6F86B186CB}" sibTransId="{78506A91-EAAE-4A4B-A64A-E72A0CE78485}"/>
    <dgm:cxn modelId="{A7AB539C-F685-4675-B184-449297DBDABE}" type="presOf" srcId="{75AF9BDD-7563-4B19-A129-BD3C9699FA93}" destId="{A1483ECB-78EB-43FE-B821-AC04907AF1A6}" srcOrd="0" destOrd="0" presId="urn:microsoft.com/office/officeart/2005/8/layout/chevron2"/>
    <dgm:cxn modelId="{717CCCF8-7CB2-4409-96D9-5CD0313026A2}" srcId="{F33729FD-36EB-4A0B-A084-183C9CC82AC5}" destId="{49CC1F1F-1CDC-4550-9464-CF3667FC9FE4}" srcOrd="0" destOrd="0" parTransId="{39B8034A-9DA3-4D00-A167-FEA107E51EEF}" sibTransId="{8AE09DDA-4027-42AE-8AE3-AC0CA5AB3411}"/>
    <dgm:cxn modelId="{BB753957-A6CB-4E4F-82B1-36C3A4798EE5}" srcId="{75AF9BDD-7563-4B19-A129-BD3C9699FA93}" destId="{F33729FD-36EB-4A0B-A084-183C9CC82AC5}" srcOrd="0" destOrd="0" parTransId="{ED5CBF1B-606C-452E-ACC2-A23A51FB3B98}" sibTransId="{40711A70-4CFC-4AF5-98C2-9E3E304B3932}"/>
    <dgm:cxn modelId="{FCA9182E-6D09-4CF1-BB18-AAB5DEFB96E1}" type="presOf" srcId="{E05BDC8C-07DC-41A7-8912-D89EB45133F7}" destId="{7900DD3B-8158-4EA8-88EF-88D46040D730}" srcOrd="0" destOrd="1" presId="urn:microsoft.com/office/officeart/2005/8/layout/chevron2"/>
    <dgm:cxn modelId="{5C5B0045-42F8-410D-A84F-7C2FF57174C7}" type="presOf" srcId="{A4A79361-7746-4418-9205-14D9C358AA7E}" destId="{B0D69246-C128-47DB-9784-22E0927BE27B}" srcOrd="0" destOrd="0" presId="urn:microsoft.com/office/officeart/2005/8/layout/chevron2"/>
    <dgm:cxn modelId="{C7E45A9E-B2AB-4B7F-83FC-5FDCC5D97A5C}" type="presOf" srcId="{E155A4E7-4308-4470-BA91-E418A8FA36B7}" destId="{7900DD3B-8158-4EA8-88EF-88D46040D730}" srcOrd="0" destOrd="0" presId="urn:microsoft.com/office/officeart/2005/8/layout/chevron2"/>
    <dgm:cxn modelId="{095F4991-4A75-4A10-93CF-E65C59BAE4DA}" srcId="{A4A79361-7746-4418-9205-14D9C358AA7E}" destId="{54487A46-9CCD-4046-93D4-BC337AA0F0B1}" srcOrd="0" destOrd="0" parTransId="{450475A9-AB62-4AA5-8DFE-2DCE0FDBD97E}" sibTransId="{075D3E7F-F53B-4206-937A-58421B0A28C0}"/>
    <dgm:cxn modelId="{FB7A69E8-A40F-4EDE-AC2A-3521D8F8617D}" type="presOf" srcId="{9E817EEE-9D12-4EAF-9B53-5226A0E4E511}" destId="{3BFB3918-985A-44E4-8B3E-48B8C8127496}" srcOrd="0" destOrd="0" presId="urn:microsoft.com/office/officeart/2005/8/layout/chevron2"/>
    <dgm:cxn modelId="{F1102B5F-5B4B-4707-AF2A-C1D1A1696AA3}" type="presOf" srcId="{49CC1F1F-1CDC-4550-9464-CF3667FC9FE4}" destId="{2EC88C67-0711-48B0-87DF-DEDEBFBD00E7}" srcOrd="0" destOrd="0" presId="urn:microsoft.com/office/officeart/2005/8/layout/chevron2"/>
    <dgm:cxn modelId="{9E808611-154A-4A40-89F1-4E61F72B94D3}" srcId="{9E817EEE-9D12-4EAF-9B53-5226A0E4E511}" destId="{E05BDC8C-07DC-41A7-8912-D89EB45133F7}" srcOrd="1" destOrd="0" parTransId="{773C064D-41EF-4928-857C-C998A50A7EF0}" sibTransId="{5C9C5478-BAE3-439B-9D15-FF6220627FCF}"/>
    <dgm:cxn modelId="{0ABE3426-4B8B-494A-9C5B-5A60AA940665}" type="presParOf" srcId="{A1483ECB-78EB-43FE-B821-AC04907AF1A6}" destId="{E601BE24-D3AE-4A1A-8A65-19CBF2C64B12}" srcOrd="0" destOrd="0" presId="urn:microsoft.com/office/officeart/2005/8/layout/chevron2"/>
    <dgm:cxn modelId="{38B8B419-7F71-4C6F-B546-604EC61FD9B3}" type="presParOf" srcId="{E601BE24-D3AE-4A1A-8A65-19CBF2C64B12}" destId="{AA7BC4F3-054B-40A8-8D6D-23F1513A4199}" srcOrd="0" destOrd="0" presId="urn:microsoft.com/office/officeart/2005/8/layout/chevron2"/>
    <dgm:cxn modelId="{660BFCA7-49FA-4808-B192-094C5F95E2D6}" type="presParOf" srcId="{E601BE24-D3AE-4A1A-8A65-19CBF2C64B12}" destId="{2EC88C67-0711-48B0-87DF-DEDEBFBD00E7}" srcOrd="1" destOrd="0" presId="urn:microsoft.com/office/officeart/2005/8/layout/chevron2"/>
    <dgm:cxn modelId="{E10F5F91-38F0-4887-AFF1-128B588C4A65}" type="presParOf" srcId="{A1483ECB-78EB-43FE-B821-AC04907AF1A6}" destId="{D0E70105-DB80-448A-BD53-818770A39B84}" srcOrd="1" destOrd="0" presId="urn:microsoft.com/office/officeart/2005/8/layout/chevron2"/>
    <dgm:cxn modelId="{6E8BD98E-8FEE-4D95-9E3F-D00E309E7FE2}" type="presParOf" srcId="{A1483ECB-78EB-43FE-B821-AC04907AF1A6}" destId="{8C9AE860-8A7C-4647-A314-C4343E599C9F}" srcOrd="2" destOrd="0" presId="urn:microsoft.com/office/officeart/2005/8/layout/chevron2"/>
    <dgm:cxn modelId="{02F4D53C-70AC-4030-B94F-6FD23B7625EE}" type="presParOf" srcId="{8C9AE860-8A7C-4647-A314-C4343E599C9F}" destId="{3BFB3918-985A-44E4-8B3E-48B8C8127496}" srcOrd="0" destOrd="0" presId="urn:microsoft.com/office/officeart/2005/8/layout/chevron2"/>
    <dgm:cxn modelId="{DB5831D5-6E58-403D-9460-C8B5F41A41AA}" type="presParOf" srcId="{8C9AE860-8A7C-4647-A314-C4343E599C9F}" destId="{7900DD3B-8158-4EA8-88EF-88D46040D730}" srcOrd="1" destOrd="0" presId="urn:microsoft.com/office/officeart/2005/8/layout/chevron2"/>
    <dgm:cxn modelId="{7BAD321B-DC6F-4557-8FF6-4518B63785CD}" type="presParOf" srcId="{A1483ECB-78EB-43FE-B821-AC04907AF1A6}" destId="{8FD82D20-515D-4D5D-85A7-229FD8FD4FEB}" srcOrd="3" destOrd="0" presId="urn:microsoft.com/office/officeart/2005/8/layout/chevron2"/>
    <dgm:cxn modelId="{378913F4-A136-429A-A4D6-12F760110EAB}" type="presParOf" srcId="{A1483ECB-78EB-43FE-B821-AC04907AF1A6}" destId="{1D6233F0-794C-439A-B72E-40442DC0F80C}" srcOrd="4" destOrd="0" presId="urn:microsoft.com/office/officeart/2005/8/layout/chevron2"/>
    <dgm:cxn modelId="{1B0F4651-4922-4139-A9EF-52EA844C22C1}" type="presParOf" srcId="{1D6233F0-794C-439A-B72E-40442DC0F80C}" destId="{B0D69246-C128-47DB-9784-22E0927BE27B}" srcOrd="0" destOrd="0" presId="urn:microsoft.com/office/officeart/2005/8/layout/chevron2"/>
    <dgm:cxn modelId="{D99F758F-41AF-4B48-9A02-9CDCBEDE92D6}" type="presParOf" srcId="{1D6233F0-794C-439A-B72E-40442DC0F80C}" destId="{C8545E5A-32A4-49DA-A70B-448A27BC59C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F9BDD-7563-4B19-A129-BD3C9699FA9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3729FD-36EB-4A0B-A084-183C9CC82AC5}">
      <dgm:prSet phldrT="[Текст]"/>
      <dgm:spPr/>
      <dgm:t>
        <a:bodyPr/>
        <a:lstStyle/>
        <a:p>
          <a:r>
            <a:rPr lang="uk-UA" dirty="0" smtClean="0"/>
            <a:t>Об</a:t>
          </a:r>
          <a:r>
            <a:rPr lang="en-US" dirty="0" smtClean="0"/>
            <a:t>’</a:t>
          </a:r>
          <a:r>
            <a:rPr lang="uk-UA" dirty="0" err="1" smtClean="0"/>
            <a:t>єктивна</a:t>
          </a:r>
          <a:r>
            <a:rPr lang="uk-UA" dirty="0" smtClean="0"/>
            <a:t> сторона </a:t>
          </a:r>
          <a:endParaRPr lang="uk-UA" dirty="0"/>
        </a:p>
      </dgm:t>
    </dgm:pt>
    <dgm:pt modelId="{ED5CBF1B-606C-452E-ACC2-A23A51FB3B98}" type="parTrans" cxnId="{BB753957-A6CB-4E4F-82B1-36C3A4798EE5}">
      <dgm:prSet/>
      <dgm:spPr/>
      <dgm:t>
        <a:bodyPr/>
        <a:lstStyle/>
        <a:p>
          <a:endParaRPr lang="uk-UA"/>
        </a:p>
      </dgm:t>
    </dgm:pt>
    <dgm:pt modelId="{40711A70-4CFC-4AF5-98C2-9E3E304B3932}" type="sibTrans" cxnId="{BB753957-A6CB-4E4F-82B1-36C3A4798EE5}">
      <dgm:prSet/>
      <dgm:spPr/>
      <dgm:t>
        <a:bodyPr/>
        <a:lstStyle/>
        <a:p>
          <a:endParaRPr lang="uk-UA"/>
        </a:p>
      </dgm:t>
    </dgm:pt>
    <dgm:pt modelId="{49CC1F1F-1CDC-4550-9464-CF3667FC9FE4}">
      <dgm:prSet phldrT="[Текст]"/>
      <dgm:spPr/>
      <dgm:t>
        <a:bodyPr/>
        <a:lstStyle/>
        <a:p>
          <a:r>
            <a:rPr lang="uk-UA" dirty="0" smtClean="0"/>
            <a:t>Проявляється у діях (незаконне (без дозволу) відтворення; розповсюдження; тиражування) – диспозиція БЛАНКЕТНА до ЗУ </a:t>
          </a:r>
          <a:r>
            <a:rPr lang="uk-UA" dirty="0" err="1" smtClean="0"/>
            <a:t>“Про</a:t>
          </a:r>
          <a:r>
            <a:rPr lang="uk-UA" dirty="0" smtClean="0"/>
            <a:t> авторське право і суміжні </a:t>
          </a:r>
          <a:r>
            <a:rPr lang="uk-UA" dirty="0" err="1" smtClean="0"/>
            <a:t>права”</a:t>
          </a:r>
          <a:r>
            <a:rPr lang="uk-UA" dirty="0" smtClean="0"/>
            <a:t>!;</a:t>
          </a:r>
          <a:endParaRPr lang="uk-UA" dirty="0"/>
        </a:p>
      </dgm:t>
    </dgm:pt>
    <dgm:pt modelId="{39B8034A-9DA3-4D00-A167-FEA107E51EEF}" type="parTrans" cxnId="{717CCCF8-7CB2-4409-96D9-5CD0313026A2}">
      <dgm:prSet/>
      <dgm:spPr/>
      <dgm:t>
        <a:bodyPr/>
        <a:lstStyle/>
        <a:p>
          <a:endParaRPr lang="uk-UA"/>
        </a:p>
      </dgm:t>
    </dgm:pt>
    <dgm:pt modelId="{8AE09DDA-4027-42AE-8AE3-AC0CA5AB3411}" type="sibTrans" cxnId="{717CCCF8-7CB2-4409-96D9-5CD0313026A2}">
      <dgm:prSet/>
      <dgm:spPr/>
      <dgm:t>
        <a:bodyPr/>
        <a:lstStyle/>
        <a:p>
          <a:endParaRPr lang="uk-UA"/>
        </a:p>
      </dgm:t>
    </dgm:pt>
    <dgm:pt modelId="{9E817EEE-9D12-4EAF-9B53-5226A0E4E511}">
      <dgm:prSet phldrT="[Текст]"/>
      <dgm:spPr/>
      <dgm:t>
        <a:bodyPr/>
        <a:lstStyle/>
        <a:p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err="1" smtClean="0"/>
            <a:t>єктивна</a:t>
          </a:r>
          <a:r>
            <a:rPr lang="uk-UA" dirty="0" smtClean="0"/>
            <a:t> сторона </a:t>
          </a:r>
          <a:endParaRPr lang="uk-UA" dirty="0"/>
        </a:p>
      </dgm:t>
    </dgm:pt>
    <dgm:pt modelId="{D13674FD-EE6F-49D1-95F7-8A7AC52EB4A8}" type="parTrans" cxnId="{E191C165-B94D-433D-983A-C93ABD031F03}">
      <dgm:prSet/>
      <dgm:spPr/>
      <dgm:t>
        <a:bodyPr/>
        <a:lstStyle/>
        <a:p>
          <a:endParaRPr lang="uk-UA"/>
        </a:p>
      </dgm:t>
    </dgm:pt>
    <dgm:pt modelId="{CAFE9F55-203A-4CE8-BF98-C8D07D747747}" type="sibTrans" cxnId="{E191C165-B94D-433D-983A-C93ABD031F03}">
      <dgm:prSet/>
      <dgm:spPr/>
      <dgm:t>
        <a:bodyPr/>
        <a:lstStyle/>
        <a:p>
          <a:endParaRPr lang="uk-UA"/>
        </a:p>
      </dgm:t>
    </dgm:pt>
    <dgm:pt modelId="{E155A4E7-4308-4470-BA91-E418A8FA36B7}">
      <dgm:prSet phldrT="[Текст]"/>
      <dgm:spPr/>
      <dgm:t>
        <a:bodyPr/>
        <a:lstStyle/>
        <a:p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smtClean="0"/>
            <a:t>єкт злочину – загальний;</a:t>
          </a:r>
          <a:endParaRPr lang="uk-UA" dirty="0"/>
        </a:p>
      </dgm:t>
    </dgm:pt>
    <dgm:pt modelId="{A1A2A698-AEB4-4655-8C90-0B7D6A021966}" type="parTrans" cxnId="{0457498D-AB86-47AB-9118-DC8CA4D3C206}">
      <dgm:prSet/>
      <dgm:spPr/>
      <dgm:t>
        <a:bodyPr/>
        <a:lstStyle/>
        <a:p>
          <a:endParaRPr lang="uk-UA"/>
        </a:p>
      </dgm:t>
    </dgm:pt>
    <dgm:pt modelId="{70D87A15-8AE3-45B7-929E-B4A21DBD3019}" type="sibTrans" cxnId="{0457498D-AB86-47AB-9118-DC8CA4D3C206}">
      <dgm:prSet/>
      <dgm:spPr/>
      <dgm:t>
        <a:bodyPr/>
        <a:lstStyle/>
        <a:p>
          <a:endParaRPr lang="uk-UA"/>
        </a:p>
      </dgm:t>
    </dgm:pt>
    <dgm:pt modelId="{C36647CD-D632-498C-9609-677C4768ECCB}">
      <dgm:prSet phldrT="[Текст]"/>
      <dgm:spPr/>
      <dgm:t>
        <a:bodyPr/>
        <a:lstStyle/>
        <a:p>
          <a:r>
            <a:rPr lang="uk-UA" dirty="0" smtClean="0"/>
            <a:t>Причинний </a:t>
          </a:r>
          <a:r>
            <a:rPr lang="uk-UA" dirty="0" err="1" smtClean="0"/>
            <a:t>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</a:t>
          </a:r>
          <a:r>
            <a:rPr lang="uk-UA" dirty="0" smtClean="0">
              <a:sym typeface="Wingdings"/>
            </a:rPr>
            <a:t></a:t>
          </a:r>
          <a:endParaRPr lang="uk-UA" dirty="0"/>
        </a:p>
      </dgm:t>
    </dgm:pt>
    <dgm:pt modelId="{8653D947-F8CD-4E84-857B-A357CFBE4D50}" type="parTrans" cxnId="{87280BB5-3D7B-4FD7-BE23-F553E3D12542}">
      <dgm:prSet/>
      <dgm:spPr/>
      <dgm:t>
        <a:bodyPr/>
        <a:lstStyle/>
        <a:p>
          <a:endParaRPr lang="uk-UA"/>
        </a:p>
      </dgm:t>
    </dgm:pt>
    <dgm:pt modelId="{0E664AA2-988B-445C-8A2A-6C1404311760}" type="sibTrans" cxnId="{87280BB5-3D7B-4FD7-BE23-F553E3D12542}">
      <dgm:prSet/>
      <dgm:spPr/>
      <dgm:t>
        <a:bodyPr/>
        <a:lstStyle/>
        <a:p>
          <a:endParaRPr lang="uk-UA"/>
        </a:p>
      </dgm:t>
    </dgm:pt>
    <dgm:pt modelId="{E84DC4F7-22E0-4E0B-94C9-1A86C2799144}">
      <dgm:prSet phldrT="[Текст]"/>
      <dgm:spPr/>
      <dgm:t>
        <a:bodyPr/>
        <a:lstStyle/>
        <a:p>
          <a:r>
            <a:rPr lang="uk-UA" dirty="0" smtClean="0"/>
            <a:t>Наявність суспільно-небезпечних наслідків у вигляді матеріальної шкоди – ОБОВ</a:t>
          </a:r>
          <a:r>
            <a:rPr lang="en-US" dirty="0" smtClean="0"/>
            <a:t>’</a:t>
          </a:r>
          <a:r>
            <a:rPr lang="uk-UA" dirty="0" smtClean="0"/>
            <a:t>ЯЗКОВА ОЗНАКА – матеріальний склад злочину – злочин вважається закінченим з моменту настання матеріальної шкоди!</a:t>
          </a:r>
          <a:endParaRPr lang="uk-UA" dirty="0"/>
        </a:p>
      </dgm:t>
    </dgm:pt>
    <dgm:pt modelId="{0E0E4539-E77A-4CAB-97ED-1A0680D745EB}" type="parTrans" cxnId="{97D6F04E-1BF2-442D-8AAE-68D607F23F0E}">
      <dgm:prSet/>
      <dgm:spPr/>
      <dgm:t>
        <a:bodyPr/>
        <a:lstStyle/>
        <a:p>
          <a:endParaRPr lang="uk-UA"/>
        </a:p>
      </dgm:t>
    </dgm:pt>
    <dgm:pt modelId="{F939091F-F5F1-4877-BA7D-4369D59C6CFB}" type="sibTrans" cxnId="{97D6F04E-1BF2-442D-8AAE-68D607F23F0E}">
      <dgm:prSet/>
      <dgm:spPr/>
      <dgm:t>
        <a:bodyPr/>
        <a:lstStyle/>
        <a:p>
          <a:endParaRPr lang="uk-UA"/>
        </a:p>
      </dgm:t>
    </dgm:pt>
    <dgm:pt modelId="{610A0E57-CAB0-4C23-BFD9-A11F9A5EF894}">
      <dgm:prSet phldrT="[Текст]"/>
      <dgm:spPr/>
      <dgm:t>
        <a:bodyPr/>
        <a:lstStyle/>
        <a:p>
          <a:r>
            <a:rPr lang="uk-UA" dirty="0" smtClean="0"/>
            <a:t>Прямий або непрямий умисел</a:t>
          </a:r>
          <a:endParaRPr lang="uk-UA" dirty="0"/>
        </a:p>
      </dgm:t>
    </dgm:pt>
    <dgm:pt modelId="{21514B56-061F-4F23-8BF7-FA5364078969}" type="parTrans" cxnId="{25E340C9-BC98-4D33-B2CD-D7ADFE4547F1}">
      <dgm:prSet/>
      <dgm:spPr/>
      <dgm:t>
        <a:bodyPr/>
        <a:lstStyle/>
        <a:p>
          <a:endParaRPr lang="uk-UA"/>
        </a:p>
      </dgm:t>
    </dgm:pt>
    <dgm:pt modelId="{C6C334C7-2AF5-4D2F-9FCF-E81C4D619B57}" type="sibTrans" cxnId="{25E340C9-BC98-4D33-B2CD-D7ADFE4547F1}">
      <dgm:prSet/>
      <dgm:spPr/>
      <dgm:t>
        <a:bodyPr/>
        <a:lstStyle/>
        <a:p>
          <a:endParaRPr lang="uk-UA"/>
        </a:p>
      </dgm:t>
    </dgm:pt>
    <dgm:pt modelId="{A1483ECB-78EB-43FE-B821-AC04907AF1A6}" type="pres">
      <dgm:prSet presAssocID="{75AF9BDD-7563-4B19-A129-BD3C9699FA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01BE24-D3AE-4A1A-8A65-19CBF2C64B12}" type="pres">
      <dgm:prSet presAssocID="{F33729FD-36EB-4A0B-A084-183C9CC82AC5}" presName="composite" presStyleCnt="0"/>
      <dgm:spPr/>
    </dgm:pt>
    <dgm:pt modelId="{AA7BC4F3-054B-40A8-8D6D-23F1513A4199}" type="pres">
      <dgm:prSet presAssocID="{F33729FD-36EB-4A0B-A084-183C9CC82AC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88C67-0711-48B0-87DF-DEDEBFBD00E7}" type="pres">
      <dgm:prSet presAssocID="{F33729FD-36EB-4A0B-A084-183C9CC82AC5}" presName="descendantText" presStyleLbl="alignAcc1" presStyleIdx="0" presStyleCnt="2" custScaleY="2929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E70105-DB80-448A-BD53-818770A39B84}" type="pres">
      <dgm:prSet presAssocID="{40711A70-4CFC-4AF5-98C2-9E3E304B3932}" presName="sp" presStyleCnt="0"/>
      <dgm:spPr/>
    </dgm:pt>
    <dgm:pt modelId="{8C9AE860-8A7C-4647-A314-C4343E599C9F}" type="pres">
      <dgm:prSet presAssocID="{9E817EEE-9D12-4EAF-9B53-5226A0E4E511}" presName="composite" presStyleCnt="0"/>
      <dgm:spPr/>
    </dgm:pt>
    <dgm:pt modelId="{3BFB3918-985A-44E4-8B3E-48B8C8127496}" type="pres">
      <dgm:prSet presAssocID="{9E817EEE-9D12-4EAF-9B53-5226A0E4E51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00DD3B-8158-4EA8-88EF-88D46040D730}" type="pres">
      <dgm:prSet presAssocID="{9E817EEE-9D12-4EAF-9B53-5226A0E4E511}" presName="descendantText" presStyleLbl="alignAcc1" presStyleIdx="1" presStyleCnt="2" custScaleY="598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D08A0E1-9F8D-4E01-BAF8-52276B7B3B37}" type="presOf" srcId="{C36647CD-D632-498C-9609-677C4768ECCB}" destId="{2EC88C67-0711-48B0-87DF-DEDEBFBD00E7}" srcOrd="0" destOrd="1" presId="urn:microsoft.com/office/officeart/2005/8/layout/chevron2"/>
    <dgm:cxn modelId="{1A9EC4A9-52B8-45AF-A3B6-F337AA148785}" type="presOf" srcId="{9E817EEE-9D12-4EAF-9B53-5226A0E4E511}" destId="{3BFB3918-985A-44E4-8B3E-48B8C8127496}" srcOrd="0" destOrd="0" presId="urn:microsoft.com/office/officeart/2005/8/layout/chevron2"/>
    <dgm:cxn modelId="{25E340C9-BC98-4D33-B2CD-D7ADFE4547F1}" srcId="{9E817EEE-9D12-4EAF-9B53-5226A0E4E511}" destId="{610A0E57-CAB0-4C23-BFD9-A11F9A5EF894}" srcOrd="1" destOrd="0" parTransId="{21514B56-061F-4F23-8BF7-FA5364078969}" sibTransId="{C6C334C7-2AF5-4D2F-9FCF-E81C4D619B57}"/>
    <dgm:cxn modelId="{0457498D-AB86-47AB-9118-DC8CA4D3C206}" srcId="{9E817EEE-9D12-4EAF-9B53-5226A0E4E511}" destId="{E155A4E7-4308-4470-BA91-E418A8FA36B7}" srcOrd="0" destOrd="0" parTransId="{A1A2A698-AEB4-4655-8C90-0B7D6A021966}" sibTransId="{70D87A15-8AE3-45B7-929E-B4A21DBD3019}"/>
    <dgm:cxn modelId="{E191C165-B94D-433D-983A-C93ABD031F03}" srcId="{75AF9BDD-7563-4B19-A129-BD3C9699FA93}" destId="{9E817EEE-9D12-4EAF-9B53-5226A0E4E511}" srcOrd="1" destOrd="0" parTransId="{D13674FD-EE6F-49D1-95F7-8A7AC52EB4A8}" sibTransId="{CAFE9F55-203A-4CE8-BF98-C8D07D747747}"/>
    <dgm:cxn modelId="{87280BB5-3D7B-4FD7-BE23-F553E3D12542}" srcId="{F33729FD-36EB-4A0B-A084-183C9CC82AC5}" destId="{C36647CD-D632-498C-9609-677C4768ECCB}" srcOrd="1" destOrd="0" parTransId="{8653D947-F8CD-4E84-857B-A357CFBE4D50}" sibTransId="{0E664AA2-988B-445C-8A2A-6C1404311760}"/>
    <dgm:cxn modelId="{BB753957-A6CB-4E4F-82B1-36C3A4798EE5}" srcId="{75AF9BDD-7563-4B19-A129-BD3C9699FA93}" destId="{F33729FD-36EB-4A0B-A084-183C9CC82AC5}" srcOrd="0" destOrd="0" parTransId="{ED5CBF1B-606C-452E-ACC2-A23A51FB3B98}" sibTransId="{40711A70-4CFC-4AF5-98C2-9E3E304B3932}"/>
    <dgm:cxn modelId="{717CCCF8-7CB2-4409-96D9-5CD0313026A2}" srcId="{F33729FD-36EB-4A0B-A084-183C9CC82AC5}" destId="{49CC1F1F-1CDC-4550-9464-CF3667FC9FE4}" srcOrd="0" destOrd="0" parTransId="{39B8034A-9DA3-4D00-A167-FEA107E51EEF}" sibTransId="{8AE09DDA-4027-42AE-8AE3-AC0CA5AB3411}"/>
    <dgm:cxn modelId="{4F035200-40B4-4AAD-9D58-6CDE7BC677F4}" type="presOf" srcId="{F33729FD-36EB-4A0B-A084-183C9CC82AC5}" destId="{AA7BC4F3-054B-40A8-8D6D-23F1513A4199}" srcOrd="0" destOrd="0" presId="urn:microsoft.com/office/officeart/2005/8/layout/chevron2"/>
    <dgm:cxn modelId="{FA183A90-1668-4060-83F0-0F9CC6BD8CD5}" type="presOf" srcId="{75AF9BDD-7563-4B19-A129-BD3C9699FA93}" destId="{A1483ECB-78EB-43FE-B821-AC04907AF1A6}" srcOrd="0" destOrd="0" presId="urn:microsoft.com/office/officeart/2005/8/layout/chevron2"/>
    <dgm:cxn modelId="{97D6F04E-1BF2-442D-8AAE-68D607F23F0E}" srcId="{F33729FD-36EB-4A0B-A084-183C9CC82AC5}" destId="{E84DC4F7-22E0-4E0B-94C9-1A86C2799144}" srcOrd="2" destOrd="0" parTransId="{0E0E4539-E77A-4CAB-97ED-1A0680D745EB}" sibTransId="{F939091F-F5F1-4877-BA7D-4369D59C6CFB}"/>
    <dgm:cxn modelId="{C8B851C1-4AA5-4A0E-990C-8891D3E8D607}" type="presOf" srcId="{610A0E57-CAB0-4C23-BFD9-A11F9A5EF894}" destId="{7900DD3B-8158-4EA8-88EF-88D46040D730}" srcOrd="0" destOrd="1" presId="urn:microsoft.com/office/officeart/2005/8/layout/chevron2"/>
    <dgm:cxn modelId="{326A5EAB-4255-4A8A-994F-D6C488E01605}" type="presOf" srcId="{49CC1F1F-1CDC-4550-9464-CF3667FC9FE4}" destId="{2EC88C67-0711-48B0-87DF-DEDEBFBD00E7}" srcOrd="0" destOrd="0" presId="urn:microsoft.com/office/officeart/2005/8/layout/chevron2"/>
    <dgm:cxn modelId="{17EE739B-E5D9-48C9-86B5-36269BF611B4}" type="presOf" srcId="{E155A4E7-4308-4470-BA91-E418A8FA36B7}" destId="{7900DD3B-8158-4EA8-88EF-88D46040D730}" srcOrd="0" destOrd="0" presId="urn:microsoft.com/office/officeart/2005/8/layout/chevron2"/>
    <dgm:cxn modelId="{1E2A797E-2EC5-4086-93BA-055452732BD1}" type="presOf" srcId="{E84DC4F7-22E0-4E0B-94C9-1A86C2799144}" destId="{2EC88C67-0711-48B0-87DF-DEDEBFBD00E7}" srcOrd="0" destOrd="2" presId="urn:microsoft.com/office/officeart/2005/8/layout/chevron2"/>
    <dgm:cxn modelId="{DCF4A669-33F9-462A-89F2-39F097B51E8B}" type="presParOf" srcId="{A1483ECB-78EB-43FE-B821-AC04907AF1A6}" destId="{E601BE24-D3AE-4A1A-8A65-19CBF2C64B12}" srcOrd="0" destOrd="0" presId="urn:microsoft.com/office/officeart/2005/8/layout/chevron2"/>
    <dgm:cxn modelId="{58F6F2BA-019B-4E8E-9A06-80A6BEE53F83}" type="presParOf" srcId="{E601BE24-D3AE-4A1A-8A65-19CBF2C64B12}" destId="{AA7BC4F3-054B-40A8-8D6D-23F1513A4199}" srcOrd="0" destOrd="0" presId="urn:microsoft.com/office/officeart/2005/8/layout/chevron2"/>
    <dgm:cxn modelId="{D1E89192-9920-4CB3-BEA6-816587D30754}" type="presParOf" srcId="{E601BE24-D3AE-4A1A-8A65-19CBF2C64B12}" destId="{2EC88C67-0711-48B0-87DF-DEDEBFBD00E7}" srcOrd="1" destOrd="0" presId="urn:microsoft.com/office/officeart/2005/8/layout/chevron2"/>
    <dgm:cxn modelId="{48A0E25B-D24C-4497-9F00-E41C7C9D2ED5}" type="presParOf" srcId="{A1483ECB-78EB-43FE-B821-AC04907AF1A6}" destId="{D0E70105-DB80-448A-BD53-818770A39B84}" srcOrd="1" destOrd="0" presId="urn:microsoft.com/office/officeart/2005/8/layout/chevron2"/>
    <dgm:cxn modelId="{22A3F2CA-C74A-48C5-A514-AE21FBBD892A}" type="presParOf" srcId="{A1483ECB-78EB-43FE-B821-AC04907AF1A6}" destId="{8C9AE860-8A7C-4647-A314-C4343E599C9F}" srcOrd="2" destOrd="0" presId="urn:microsoft.com/office/officeart/2005/8/layout/chevron2"/>
    <dgm:cxn modelId="{1984DEA9-BEC5-48A2-AD9F-BA64AB354721}" type="presParOf" srcId="{8C9AE860-8A7C-4647-A314-C4343E599C9F}" destId="{3BFB3918-985A-44E4-8B3E-48B8C8127496}" srcOrd="0" destOrd="0" presId="urn:microsoft.com/office/officeart/2005/8/layout/chevron2"/>
    <dgm:cxn modelId="{BA4A6B73-2C4F-409C-98F6-C1E9F399BCC6}" type="presParOf" srcId="{8C9AE860-8A7C-4647-A314-C4343E599C9F}" destId="{7900DD3B-8158-4EA8-88EF-88D46040D730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F9BDD-7563-4B19-A129-BD3C9699FA9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3729FD-36EB-4A0B-A084-183C9CC82AC5}">
      <dgm:prSet phldrT="[Текст]"/>
      <dgm:spPr/>
      <dgm:t>
        <a:bodyPr/>
        <a:lstStyle/>
        <a:p>
          <a:r>
            <a:rPr lang="uk-UA" dirty="0" smtClean="0"/>
            <a:t>Об</a:t>
          </a:r>
          <a:r>
            <a:rPr lang="en-US" dirty="0" smtClean="0"/>
            <a:t>’</a:t>
          </a:r>
          <a:r>
            <a:rPr lang="uk-UA" dirty="0" smtClean="0"/>
            <a:t>єкт злочину</a:t>
          </a:r>
          <a:endParaRPr lang="uk-UA" dirty="0"/>
        </a:p>
      </dgm:t>
    </dgm:pt>
    <dgm:pt modelId="{ED5CBF1B-606C-452E-ACC2-A23A51FB3B98}" type="parTrans" cxnId="{BB753957-A6CB-4E4F-82B1-36C3A4798EE5}">
      <dgm:prSet/>
      <dgm:spPr/>
      <dgm:t>
        <a:bodyPr/>
        <a:lstStyle/>
        <a:p>
          <a:endParaRPr lang="uk-UA"/>
        </a:p>
      </dgm:t>
    </dgm:pt>
    <dgm:pt modelId="{40711A70-4CFC-4AF5-98C2-9E3E304B3932}" type="sibTrans" cxnId="{BB753957-A6CB-4E4F-82B1-36C3A4798EE5}">
      <dgm:prSet/>
      <dgm:spPr/>
      <dgm:t>
        <a:bodyPr/>
        <a:lstStyle/>
        <a:p>
          <a:endParaRPr lang="uk-UA"/>
        </a:p>
      </dgm:t>
    </dgm:pt>
    <dgm:pt modelId="{49CC1F1F-1CDC-4550-9464-CF3667FC9FE4}">
      <dgm:prSet phldrT="[Текст]"/>
      <dgm:spPr/>
      <dgm:t>
        <a:bodyPr/>
        <a:lstStyle/>
        <a:p>
          <a:r>
            <a:rPr lang="uk-UA" dirty="0" smtClean="0"/>
            <a:t>Авторські майнові права на комп</a:t>
          </a:r>
          <a:r>
            <a:rPr lang="en-US" dirty="0" smtClean="0"/>
            <a:t>’</a:t>
          </a:r>
          <a:r>
            <a:rPr lang="uk-UA" dirty="0" err="1" smtClean="0"/>
            <a:t>ютерну</a:t>
          </a:r>
          <a:r>
            <a:rPr lang="uk-UA" dirty="0" smtClean="0"/>
            <a:t> програму </a:t>
          </a:r>
          <a:r>
            <a:rPr lang="ru-RU" dirty="0" err="1" smtClean="0"/>
            <a:t>Microsoft</a:t>
          </a:r>
          <a:r>
            <a:rPr lang="ru-RU" dirty="0" smtClean="0"/>
            <a:t> </a:t>
          </a:r>
          <a:r>
            <a:rPr lang="ru-RU" dirty="0" err="1" smtClean="0"/>
            <a:t>Windows</a:t>
          </a:r>
          <a:r>
            <a:rPr lang="ru-RU" dirty="0" smtClean="0"/>
            <a:t> </a:t>
          </a:r>
          <a:r>
            <a:rPr lang="ru-RU" dirty="0" err="1" smtClean="0"/>
            <a:t>Ultimate</a:t>
          </a:r>
          <a:r>
            <a:rPr lang="ru-RU" dirty="0" smtClean="0"/>
            <a:t> 7 SPI RU</a:t>
          </a:r>
          <a:endParaRPr lang="uk-UA" dirty="0"/>
        </a:p>
      </dgm:t>
    </dgm:pt>
    <dgm:pt modelId="{39B8034A-9DA3-4D00-A167-FEA107E51EEF}" type="parTrans" cxnId="{717CCCF8-7CB2-4409-96D9-5CD0313026A2}">
      <dgm:prSet/>
      <dgm:spPr/>
      <dgm:t>
        <a:bodyPr/>
        <a:lstStyle/>
        <a:p>
          <a:endParaRPr lang="uk-UA"/>
        </a:p>
      </dgm:t>
    </dgm:pt>
    <dgm:pt modelId="{8AE09DDA-4027-42AE-8AE3-AC0CA5AB3411}" type="sibTrans" cxnId="{717CCCF8-7CB2-4409-96D9-5CD0313026A2}">
      <dgm:prSet/>
      <dgm:spPr/>
      <dgm:t>
        <a:bodyPr/>
        <a:lstStyle/>
        <a:p>
          <a:endParaRPr lang="uk-UA"/>
        </a:p>
      </dgm:t>
    </dgm:pt>
    <dgm:pt modelId="{9E817EEE-9D12-4EAF-9B53-5226A0E4E511}">
      <dgm:prSet phldrT="[Текст]"/>
      <dgm:spPr/>
      <dgm:t>
        <a:bodyPr/>
        <a:lstStyle/>
        <a:p>
          <a:r>
            <a:rPr lang="uk-UA" dirty="0" smtClean="0"/>
            <a:t>Потерпілий</a:t>
          </a:r>
          <a:endParaRPr lang="uk-UA" dirty="0"/>
        </a:p>
      </dgm:t>
    </dgm:pt>
    <dgm:pt modelId="{D13674FD-EE6F-49D1-95F7-8A7AC52EB4A8}" type="parTrans" cxnId="{E191C165-B94D-433D-983A-C93ABD031F03}">
      <dgm:prSet/>
      <dgm:spPr/>
      <dgm:t>
        <a:bodyPr/>
        <a:lstStyle/>
        <a:p>
          <a:endParaRPr lang="uk-UA"/>
        </a:p>
      </dgm:t>
    </dgm:pt>
    <dgm:pt modelId="{CAFE9F55-203A-4CE8-BF98-C8D07D747747}" type="sibTrans" cxnId="{E191C165-B94D-433D-983A-C93ABD031F03}">
      <dgm:prSet/>
      <dgm:spPr/>
      <dgm:t>
        <a:bodyPr/>
        <a:lstStyle/>
        <a:p>
          <a:endParaRPr lang="uk-UA"/>
        </a:p>
      </dgm:t>
    </dgm:pt>
    <dgm:pt modelId="{E155A4E7-4308-4470-BA91-E418A8FA36B7}">
      <dgm:prSet phldrT="[Текст]"/>
      <dgm:spPr/>
      <dgm:t>
        <a:bodyPr/>
        <a:lstStyle/>
        <a:p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smtClean="0"/>
            <a:t>єкт авторського права</a:t>
          </a:r>
          <a:r>
            <a:rPr lang="en-US" dirty="0" smtClean="0"/>
            <a:t> – </a:t>
          </a:r>
          <a:r>
            <a:rPr lang="uk-UA" dirty="0" smtClean="0"/>
            <a:t>корпорація </a:t>
          </a:r>
          <a:r>
            <a:rPr lang="ru-RU" dirty="0" err="1" smtClean="0"/>
            <a:t>Microsoft</a:t>
          </a:r>
          <a:r>
            <a:rPr lang="ru-RU" dirty="0" smtClean="0"/>
            <a:t> (</a:t>
          </a:r>
          <a:r>
            <a:rPr lang="uk-UA" i="1" dirty="0" smtClean="0"/>
            <a:t>що зареєстрована і діє відповідно до законодавства штату Вашингтон, США)</a:t>
          </a:r>
          <a:endParaRPr lang="uk-UA" dirty="0"/>
        </a:p>
      </dgm:t>
    </dgm:pt>
    <dgm:pt modelId="{A1A2A698-AEB4-4655-8C90-0B7D6A021966}" type="parTrans" cxnId="{0457498D-AB86-47AB-9118-DC8CA4D3C206}">
      <dgm:prSet/>
      <dgm:spPr/>
      <dgm:t>
        <a:bodyPr/>
        <a:lstStyle/>
        <a:p>
          <a:endParaRPr lang="uk-UA"/>
        </a:p>
      </dgm:t>
    </dgm:pt>
    <dgm:pt modelId="{70D87A15-8AE3-45B7-929E-B4A21DBD3019}" type="sibTrans" cxnId="{0457498D-AB86-47AB-9118-DC8CA4D3C206}">
      <dgm:prSet/>
      <dgm:spPr/>
      <dgm:t>
        <a:bodyPr/>
        <a:lstStyle/>
        <a:p>
          <a:endParaRPr lang="uk-UA"/>
        </a:p>
      </dgm:t>
    </dgm:pt>
    <dgm:pt modelId="{A4A79361-7746-4418-9205-14D9C358AA7E}">
      <dgm:prSet phldrT="[Текст]"/>
      <dgm:spPr/>
      <dgm:t>
        <a:bodyPr/>
        <a:lstStyle/>
        <a:p>
          <a:r>
            <a:rPr lang="uk-UA" dirty="0" smtClean="0"/>
            <a:t>Предмет злочину</a:t>
          </a:r>
          <a:endParaRPr lang="uk-UA" dirty="0"/>
        </a:p>
      </dgm:t>
    </dgm:pt>
    <dgm:pt modelId="{B46E3DAB-EA70-47EF-A362-FB6F86B186CB}" type="parTrans" cxnId="{1EA8BA8D-3AD4-4446-8EF4-2969CD443CA3}">
      <dgm:prSet/>
      <dgm:spPr/>
      <dgm:t>
        <a:bodyPr/>
        <a:lstStyle/>
        <a:p>
          <a:endParaRPr lang="uk-UA"/>
        </a:p>
      </dgm:t>
    </dgm:pt>
    <dgm:pt modelId="{78506A91-EAAE-4A4B-A64A-E72A0CE78485}" type="sibTrans" cxnId="{1EA8BA8D-3AD4-4446-8EF4-2969CD443CA3}">
      <dgm:prSet/>
      <dgm:spPr/>
      <dgm:t>
        <a:bodyPr/>
        <a:lstStyle/>
        <a:p>
          <a:endParaRPr lang="uk-UA"/>
        </a:p>
      </dgm:t>
    </dgm:pt>
    <dgm:pt modelId="{54487A46-9CCD-4046-93D4-BC337AA0F0B1}">
      <dgm:prSet phldrT="[Текст]"/>
      <dgm:spPr/>
      <dgm:t>
        <a:bodyPr/>
        <a:lstStyle/>
        <a:p>
          <a:r>
            <a:rPr lang="uk-UA" dirty="0" smtClean="0"/>
            <a:t>Виявлений примірник комп</a:t>
          </a:r>
          <a:r>
            <a:rPr lang="en-US" dirty="0" smtClean="0"/>
            <a:t>’</a:t>
          </a:r>
          <a:r>
            <a:rPr lang="uk-UA" dirty="0" smtClean="0"/>
            <a:t>ютерної програми </a:t>
          </a:r>
          <a:r>
            <a:rPr lang="ru-RU" dirty="0" err="1" smtClean="0"/>
            <a:t>Microsoft</a:t>
          </a:r>
          <a:r>
            <a:rPr lang="ru-RU" dirty="0" smtClean="0"/>
            <a:t> </a:t>
          </a:r>
          <a:r>
            <a:rPr lang="ru-RU" dirty="0" err="1" smtClean="0"/>
            <a:t>Windows</a:t>
          </a:r>
          <a:r>
            <a:rPr lang="ru-RU" dirty="0" smtClean="0"/>
            <a:t> </a:t>
          </a:r>
          <a:r>
            <a:rPr lang="ru-RU" dirty="0" err="1" smtClean="0"/>
            <a:t>Ultimate</a:t>
          </a:r>
          <a:r>
            <a:rPr lang="ru-RU" dirty="0" smtClean="0"/>
            <a:t> 7 SPI RU</a:t>
          </a:r>
          <a:r>
            <a:rPr lang="uk-UA" dirty="0" smtClean="0"/>
            <a:t> </a:t>
          </a:r>
          <a:endParaRPr lang="uk-UA" dirty="0"/>
        </a:p>
      </dgm:t>
    </dgm:pt>
    <dgm:pt modelId="{450475A9-AB62-4AA5-8DFE-2DCE0FDBD97E}" type="parTrans" cxnId="{095F4991-4A75-4A10-93CF-E65C59BAE4DA}">
      <dgm:prSet/>
      <dgm:spPr/>
      <dgm:t>
        <a:bodyPr/>
        <a:lstStyle/>
        <a:p>
          <a:endParaRPr lang="uk-UA"/>
        </a:p>
      </dgm:t>
    </dgm:pt>
    <dgm:pt modelId="{075D3E7F-F53B-4206-937A-58421B0A28C0}" type="sibTrans" cxnId="{095F4991-4A75-4A10-93CF-E65C59BAE4DA}">
      <dgm:prSet/>
      <dgm:spPr/>
      <dgm:t>
        <a:bodyPr/>
        <a:lstStyle/>
        <a:p>
          <a:endParaRPr lang="uk-UA"/>
        </a:p>
      </dgm:t>
    </dgm:pt>
    <dgm:pt modelId="{A1483ECB-78EB-43FE-B821-AC04907AF1A6}" type="pres">
      <dgm:prSet presAssocID="{75AF9BDD-7563-4B19-A129-BD3C9699FA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01BE24-D3AE-4A1A-8A65-19CBF2C64B12}" type="pres">
      <dgm:prSet presAssocID="{F33729FD-36EB-4A0B-A084-183C9CC82AC5}" presName="composite" presStyleCnt="0"/>
      <dgm:spPr/>
    </dgm:pt>
    <dgm:pt modelId="{AA7BC4F3-054B-40A8-8D6D-23F1513A4199}" type="pres">
      <dgm:prSet presAssocID="{F33729FD-36EB-4A0B-A084-183C9CC82A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88C67-0711-48B0-87DF-DEDEBFBD00E7}" type="pres">
      <dgm:prSet presAssocID="{F33729FD-36EB-4A0B-A084-183C9CC82AC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E70105-DB80-448A-BD53-818770A39B84}" type="pres">
      <dgm:prSet presAssocID="{40711A70-4CFC-4AF5-98C2-9E3E304B3932}" presName="sp" presStyleCnt="0"/>
      <dgm:spPr/>
    </dgm:pt>
    <dgm:pt modelId="{8C9AE860-8A7C-4647-A314-C4343E599C9F}" type="pres">
      <dgm:prSet presAssocID="{9E817EEE-9D12-4EAF-9B53-5226A0E4E511}" presName="composite" presStyleCnt="0"/>
      <dgm:spPr/>
    </dgm:pt>
    <dgm:pt modelId="{3BFB3918-985A-44E4-8B3E-48B8C8127496}" type="pres">
      <dgm:prSet presAssocID="{9E817EEE-9D12-4EAF-9B53-5226A0E4E5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00DD3B-8158-4EA8-88EF-88D46040D730}" type="pres">
      <dgm:prSet presAssocID="{9E817EEE-9D12-4EAF-9B53-5226A0E4E5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D82D20-515D-4D5D-85A7-229FD8FD4FEB}" type="pres">
      <dgm:prSet presAssocID="{CAFE9F55-203A-4CE8-BF98-C8D07D747747}" presName="sp" presStyleCnt="0"/>
      <dgm:spPr/>
    </dgm:pt>
    <dgm:pt modelId="{1D6233F0-794C-439A-B72E-40442DC0F80C}" type="pres">
      <dgm:prSet presAssocID="{A4A79361-7746-4418-9205-14D9C358AA7E}" presName="composite" presStyleCnt="0"/>
      <dgm:spPr/>
    </dgm:pt>
    <dgm:pt modelId="{B0D69246-C128-47DB-9784-22E0927BE27B}" type="pres">
      <dgm:prSet presAssocID="{A4A79361-7746-4418-9205-14D9C358AA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545E5A-32A4-49DA-A70B-448A27BC59C1}" type="pres">
      <dgm:prSet presAssocID="{A4A79361-7746-4418-9205-14D9C358AA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6781D24-C624-4036-AD12-52A633B3CD6C}" type="presOf" srcId="{49CC1F1F-1CDC-4550-9464-CF3667FC9FE4}" destId="{2EC88C67-0711-48B0-87DF-DEDEBFBD00E7}" srcOrd="0" destOrd="0" presId="urn:microsoft.com/office/officeart/2005/8/layout/chevron2"/>
    <dgm:cxn modelId="{578F3F2E-DB20-4CE0-AC2F-FAA5FC0787A8}" type="presOf" srcId="{54487A46-9CCD-4046-93D4-BC337AA0F0B1}" destId="{C8545E5A-32A4-49DA-A70B-448A27BC59C1}" srcOrd="0" destOrd="0" presId="urn:microsoft.com/office/officeart/2005/8/layout/chevron2"/>
    <dgm:cxn modelId="{1EA8BA8D-3AD4-4446-8EF4-2969CD443CA3}" srcId="{75AF9BDD-7563-4B19-A129-BD3C9699FA93}" destId="{A4A79361-7746-4418-9205-14D9C358AA7E}" srcOrd="2" destOrd="0" parTransId="{B46E3DAB-EA70-47EF-A362-FB6F86B186CB}" sibTransId="{78506A91-EAAE-4A4B-A64A-E72A0CE78485}"/>
    <dgm:cxn modelId="{0457498D-AB86-47AB-9118-DC8CA4D3C206}" srcId="{9E817EEE-9D12-4EAF-9B53-5226A0E4E511}" destId="{E155A4E7-4308-4470-BA91-E418A8FA36B7}" srcOrd="0" destOrd="0" parTransId="{A1A2A698-AEB4-4655-8C90-0B7D6A021966}" sibTransId="{70D87A15-8AE3-45B7-929E-B4A21DBD3019}"/>
    <dgm:cxn modelId="{E191C165-B94D-433D-983A-C93ABD031F03}" srcId="{75AF9BDD-7563-4B19-A129-BD3C9699FA93}" destId="{9E817EEE-9D12-4EAF-9B53-5226A0E4E511}" srcOrd="1" destOrd="0" parTransId="{D13674FD-EE6F-49D1-95F7-8A7AC52EB4A8}" sibTransId="{CAFE9F55-203A-4CE8-BF98-C8D07D747747}"/>
    <dgm:cxn modelId="{55C1F269-17F0-4F00-B2AD-0F6F0463CA0F}" type="presOf" srcId="{A4A79361-7746-4418-9205-14D9C358AA7E}" destId="{B0D69246-C128-47DB-9784-22E0927BE27B}" srcOrd="0" destOrd="0" presId="urn:microsoft.com/office/officeart/2005/8/layout/chevron2"/>
    <dgm:cxn modelId="{BB753957-A6CB-4E4F-82B1-36C3A4798EE5}" srcId="{75AF9BDD-7563-4B19-A129-BD3C9699FA93}" destId="{F33729FD-36EB-4A0B-A084-183C9CC82AC5}" srcOrd="0" destOrd="0" parTransId="{ED5CBF1B-606C-452E-ACC2-A23A51FB3B98}" sibTransId="{40711A70-4CFC-4AF5-98C2-9E3E304B3932}"/>
    <dgm:cxn modelId="{717CCCF8-7CB2-4409-96D9-5CD0313026A2}" srcId="{F33729FD-36EB-4A0B-A084-183C9CC82AC5}" destId="{49CC1F1F-1CDC-4550-9464-CF3667FC9FE4}" srcOrd="0" destOrd="0" parTransId="{39B8034A-9DA3-4D00-A167-FEA107E51EEF}" sibTransId="{8AE09DDA-4027-42AE-8AE3-AC0CA5AB3411}"/>
    <dgm:cxn modelId="{095F4991-4A75-4A10-93CF-E65C59BAE4DA}" srcId="{A4A79361-7746-4418-9205-14D9C358AA7E}" destId="{54487A46-9CCD-4046-93D4-BC337AA0F0B1}" srcOrd="0" destOrd="0" parTransId="{450475A9-AB62-4AA5-8DFE-2DCE0FDBD97E}" sibTransId="{075D3E7F-F53B-4206-937A-58421B0A28C0}"/>
    <dgm:cxn modelId="{499724EB-FE5F-46E8-AF49-1A1BC18C4DDA}" type="presOf" srcId="{F33729FD-36EB-4A0B-A084-183C9CC82AC5}" destId="{AA7BC4F3-054B-40A8-8D6D-23F1513A4199}" srcOrd="0" destOrd="0" presId="urn:microsoft.com/office/officeart/2005/8/layout/chevron2"/>
    <dgm:cxn modelId="{4FB2E08D-149A-4F2A-83D7-423FFEC69EDA}" type="presOf" srcId="{75AF9BDD-7563-4B19-A129-BD3C9699FA93}" destId="{A1483ECB-78EB-43FE-B821-AC04907AF1A6}" srcOrd="0" destOrd="0" presId="urn:microsoft.com/office/officeart/2005/8/layout/chevron2"/>
    <dgm:cxn modelId="{93122508-6A63-49B2-A49C-7AAC3850603F}" type="presOf" srcId="{E155A4E7-4308-4470-BA91-E418A8FA36B7}" destId="{7900DD3B-8158-4EA8-88EF-88D46040D730}" srcOrd="0" destOrd="0" presId="urn:microsoft.com/office/officeart/2005/8/layout/chevron2"/>
    <dgm:cxn modelId="{D16196FF-ED82-4093-834B-9B99A52D6CE8}" type="presOf" srcId="{9E817EEE-9D12-4EAF-9B53-5226A0E4E511}" destId="{3BFB3918-985A-44E4-8B3E-48B8C8127496}" srcOrd="0" destOrd="0" presId="urn:microsoft.com/office/officeart/2005/8/layout/chevron2"/>
    <dgm:cxn modelId="{ACB1CC60-7CF1-43C8-8F9E-58D3C58024E0}" type="presParOf" srcId="{A1483ECB-78EB-43FE-B821-AC04907AF1A6}" destId="{E601BE24-D3AE-4A1A-8A65-19CBF2C64B12}" srcOrd="0" destOrd="0" presId="urn:microsoft.com/office/officeart/2005/8/layout/chevron2"/>
    <dgm:cxn modelId="{F625BA4B-D1C8-4701-9D6D-1D145F7CCD50}" type="presParOf" srcId="{E601BE24-D3AE-4A1A-8A65-19CBF2C64B12}" destId="{AA7BC4F3-054B-40A8-8D6D-23F1513A4199}" srcOrd="0" destOrd="0" presId="urn:microsoft.com/office/officeart/2005/8/layout/chevron2"/>
    <dgm:cxn modelId="{8EBB529F-FDA4-449C-894C-5E842223ADE0}" type="presParOf" srcId="{E601BE24-D3AE-4A1A-8A65-19CBF2C64B12}" destId="{2EC88C67-0711-48B0-87DF-DEDEBFBD00E7}" srcOrd="1" destOrd="0" presId="urn:microsoft.com/office/officeart/2005/8/layout/chevron2"/>
    <dgm:cxn modelId="{C19226A8-F92D-4A14-A06D-E57A361DEED9}" type="presParOf" srcId="{A1483ECB-78EB-43FE-B821-AC04907AF1A6}" destId="{D0E70105-DB80-448A-BD53-818770A39B84}" srcOrd="1" destOrd="0" presId="urn:microsoft.com/office/officeart/2005/8/layout/chevron2"/>
    <dgm:cxn modelId="{2D41939A-56DB-466D-9BE3-80183B386122}" type="presParOf" srcId="{A1483ECB-78EB-43FE-B821-AC04907AF1A6}" destId="{8C9AE860-8A7C-4647-A314-C4343E599C9F}" srcOrd="2" destOrd="0" presId="urn:microsoft.com/office/officeart/2005/8/layout/chevron2"/>
    <dgm:cxn modelId="{6B716394-1784-4007-B11F-CC3A3D98346F}" type="presParOf" srcId="{8C9AE860-8A7C-4647-A314-C4343E599C9F}" destId="{3BFB3918-985A-44E4-8B3E-48B8C8127496}" srcOrd="0" destOrd="0" presId="urn:microsoft.com/office/officeart/2005/8/layout/chevron2"/>
    <dgm:cxn modelId="{505337B4-5395-4734-980D-09E43DFC289D}" type="presParOf" srcId="{8C9AE860-8A7C-4647-A314-C4343E599C9F}" destId="{7900DD3B-8158-4EA8-88EF-88D46040D730}" srcOrd="1" destOrd="0" presId="urn:microsoft.com/office/officeart/2005/8/layout/chevron2"/>
    <dgm:cxn modelId="{7B831800-BC64-4203-9778-CB25DF2EAEA7}" type="presParOf" srcId="{A1483ECB-78EB-43FE-B821-AC04907AF1A6}" destId="{8FD82D20-515D-4D5D-85A7-229FD8FD4FEB}" srcOrd="3" destOrd="0" presId="urn:microsoft.com/office/officeart/2005/8/layout/chevron2"/>
    <dgm:cxn modelId="{2C702DC2-F4FF-4843-A98E-4FB1B1F8DA64}" type="presParOf" srcId="{A1483ECB-78EB-43FE-B821-AC04907AF1A6}" destId="{1D6233F0-794C-439A-B72E-40442DC0F80C}" srcOrd="4" destOrd="0" presId="urn:microsoft.com/office/officeart/2005/8/layout/chevron2"/>
    <dgm:cxn modelId="{DACE5A21-3CD5-4964-AFB9-D59B83CA8327}" type="presParOf" srcId="{1D6233F0-794C-439A-B72E-40442DC0F80C}" destId="{B0D69246-C128-47DB-9784-22E0927BE27B}" srcOrd="0" destOrd="0" presId="urn:microsoft.com/office/officeart/2005/8/layout/chevron2"/>
    <dgm:cxn modelId="{78CAF8B1-5F88-4C2F-81C9-55948EA879C6}" type="presParOf" srcId="{1D6233F0-794C-439A-B72E-40442DC0F80C}" destId="{C8545E5A-32A4-49DA-A70B-448A27BC59C1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AF9BDD-7563-4B19-A129-BD3C9699FA9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3729FD-36EB-4A0B-A084-183C9CC82AC5}">
      <dgm:prSet phldrT="[Текст]"/>
      <dgm:spPr/>
      <dgm:t>
        <a:bodyPr/>
        <a:lstStyle/>
        <a:p>
          <a:r>
            <a:rPr lang="uk-UA" dirty="0" smtClean="0"/>
            <a:t>Об</a:t>
          </a:r>
          <a:r>
            <a:rPr lang="en-US" dirty="0" smtClean="0"/>
            <a:t>’</a:t>
          </a:r>
          <a:r>
            <a:rPr lang="uk-UA" dirty="0" err="1" smtClean="0"/>
            <a:t>єктивна</a:t>
          </a:r>
          <a:r>
            <a:rPr lang="uk-UA" dirty="0" smtClean="0"/>
            <a:t> сторона </a:t>
          </a:r>
          <a:endParaRPr lang="uk-UA" dirty="0"/>
        </a:p>
      </dgm:t>
    </dgm:pt>
    <dgm:pt modelId="{ED5CBF1B-606C-452E-ACC2-A23A51FB3B98}" type="parTrans" cxnId="{BB753957-A6CB-4E4F-82B1-36C3A4798EE5}">
      <dgm:prSet/>
      <dgm:spPr/>
      <dgm:t>
        <a:bodyPr/>
        <a:lstStyle/>
        <a:p>
          <a:endParaRPr lang="uk-UA"/>
        </a:p>
      </dgm:t>
    </dgm:pt>
    <dgm:pt modelId="{40711A70-4CFC-4AF5-98C2-9E3E304B3932}" type="sibTrans" cxnId="{BB753957-A6CB-4E4F-82B1-36C3A4798EE5}">
      <dgm:prSet/>
      <dgm:spPr/>
      <dgm:t>
        <a:bodyPr/>
        <a:lstStyle/>
        <a:p>
          <a:endParaRPr lang="uk-UA"/>
        </a:p>
      </dgm:t>
    </dgm:pt>
    <dgm:pt modelId="{49CC1F1F-1CDC-4550-9464-CF3667FC9FE4}">
      <dgm:prSet phldrT="[Текст]"/>
      <dgm:spPr/>
      <dgm:t>
        <a:bodyPr/>
        <a:lstStyle/>
        <a:p>
          <a:r>
            <a:rPr lang="uk-UA" dirty="0" smtClean="0"/>
            <a:t>Доведено та зафіксовано незаконне (без дозволу) відтворення та розповсюдження; встановлено кількість 7 од. виявлених контрафактних примірників (2 дистрибутиви; 5 дисків);</a:t>
          </a:r>
          <a:endParaRPr lang="uk-UA" dirty="0"/>
        </a:p>
      </dgm:t>
    </dgm:pt>
    <dgm:pt modelId="{39B8034A-9DA3-4D00-A167-FEA107E51EEF}" type="parTrans" cxnId="{717CCCF8-7CB2-4409-96D9-5CD0313026A2}">
      <dgm:prSet/>
      <dgm:spPr/>
      <dgm:t>
        <a:bodyPr/>
        <a:lstStyle/>
        <a:p>
          <a:endParaRPr lang="uk-UA"/>
        </a:p>
      </dgm:t>
    </dgm:pt>
    <dgm:pt modelId="{8AE09DDA-4027-42AE-8AE3-AC0CA5AB3411}" type="sibTrans" cxnId="{717CCCF8-7CB2-4409-96D9-5CD0313026A2}">
      <dgm:prSet/>
      <dgm:spPr/>
      <dgm:t>
        <a:bodyPr/>
        <a:lstStyle/>
        <a:p>
          <a:endParaRPr lang="uk-UA"/>
        </a:p>
      </dgm:t>
    </dgm:pt>
    <dgm:pt modelId="{9E817EEE-9D12-4EAF-9B53-5226A0E4E511}">
      <dgm:prSet phldrT="[Текст]"/>
      <dgm:spPr/>
      <dgm:t>
        <a:bodyPr/>
        <a:lstStyle/>
        <a:p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err="1" smtClean="0"/>
            <a:t>єктивна</a:t>
          </a:r>
          <a:r>
            <a:rPr lang="uk-UA" dirty="0" smtClean="0"/>
            <a:t> сторона </a:t>
          </a:r>
          <a:endParaRPr lang="uk-UA" dirty="0"/>
        </a:p>
      </dgm:t>
    </dgm:pt>
    <dgm:pt modelId="{D13674FD-EE6F-49D1-95F7-8A7AC52EB4A8}" type="parTrans" cxnId="{E191C165-B94D-433D-983A-C93ABD031F03}">
      <dgm:prSet/>
      <dgm:spPr/>
      <dgm:t>
        <a:bodyPr/>
        <a:lstStyle/>
        <a:p>
          <a:endParaRPr lang="uk-UA"/>
        </a:p>
      </dgm:t>
    </dgm:pt>
    <dgm:pt modelId="{CAFE9F55-203A-4CE8-BF98-C8D07D747747}" type="sibTrans" cxnId="{E191C165-B94D-433D-983A-C93ABD031F03}">
      <dgm:prSet/>
      <dgm:spPr/>
      <dgm:t>
        <a:bodyPr/>
        <a:lstStyle/>
        <a:p>
          <a:endParaRPr lang="uk-UA"/>
        </a:p>
      </dgm:t>
    </dgm:pt>
    <dgm:pt modelId="{E155A4E7-4308-4470-BA91-E418A8FA36B7}">
      <dgm:prSet phldrT="[Текст]"/>
      <dgm:spPr/>
      <dgm:t>
        <a:bodyPr/>
        <a:lstStyle/>
        <a:p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smtClean="0"/>
            <a:t>єкт злочину – загальний (фізична, осудна);</a:t>
          </a:r>
          <a:endParaRPr lang="uk-UA" dirty="0"/>
        </a:p>
      </dgm:t>
    </dgm:pt>
    <dgm:pt modelId="{A1A2A698-AEB4-4655-8C90-0B7D6A021966}" type="parTrans" cxnId="{0457498D-AB86-47AB-9118-DC8CA4D3C206}">
      <dgm:prSet/>
      <dgm:spPr/>
      <dgm:t>
        <a:bodyPr/>
        <a:lstStyle/>
        <a:p>
          <a:endParaRPr lang="uk-UA"/>
        </a:p>
      </dgm:t>
    </dgm:pt>
    <dgm:pt modelId="{70D87A15-8AE3-45B7-929E-B4A21DBD3019}" type="sibTrans" cxnId="{0457498D-AB86-47AB-9118-DC8CA4D3C206}">
      <dgm:prSet/>
      <dgm:spPr/>
      <dgm:t>
        <a:bodyPr/>
        <a:lstStyle/>
        <a:p>
          <a:endParaRPr lang="uk-UA"/>
        </a:p>
      </dgm:t>
    </dgm:pt>
    <dgm:pt modelId="{C36647CD-D632-498C-9609-677C4768ECCB}">
      <dgm:prSet phldrT="[Текст]"/>
      <dgm:spPr/>
      <dgm:t>
        <a:bodyPr/>
        <a:lstStyle/>
        <a:p>
          <a:r>
            <a:rPr lang="uk-UA" dirty="0" smtClean="0"/>
            <a:t>На підставі листа ТОВ </a:t>
          </a:r>
          <a:r>
            <a:rPr lang="uk-UA" dirty="0" err="1" smtClean="0"/>
            <a:t>“Майрософт</a:t>
          </a:r>
          <a:r>
            <a:rPr lang="uk-UA" dirty="0" smtClean="0"/>
            <a:t> </a:t>
          </a:r>
          <a:r>
            <a:rPr lang="uk-UA" dirty="0" err="1" smtClean="0"/>
            <a:t>Україна”</a:t>
          </a:r>
          <a:r>
            <a:rPr lang="uk-UA" dirty="0" smtClean="0"/>
            <a:t> </a:t>
          </a:r>
          <a:r>
            <a:rPr lang="uk-UA" dirty="0" err="1" smtClean="0"/>
            <a:t>“</a:t>
          </a:r>
          <a:r>
            <a:rPr lang="uk-UA" i="1" dirty="0" err="1" smtClean="0"/>
            <a:t>Перелік</a:t>
          </a:r>
          <a:r>
            <a:rPr lang="uk-UA" i="1" dirty="0" smtClean="0"/>
            <a:t> рекомендованих для роздрібної торгівлі на території України цін на комп</a:t>
          </a:r>
          <a:r>
            <a:rPr lang="en-US" i="1" dirty="0" smtClean="0"/>
            <a:t>’</a:t>
          </a:r>
          <a:r>
            <a:rPr lang="uk-UA" i="1" dirty="0" err="1" smtClean="0"/>
            <a:t>ютерні</a:t>
          </a:r>
          <a:r>
            <a:rPr lang="uk-UA" i="1" dirty="0" smtClean="0"/>
            <a:t> програми </a:t>
          </a:r>
          <a:r>
            <a:rPr lang="uk-UA" i="1" dirty="0" err="1" smtClean="0"/>
            <a:t>ко</a:t>
          </a:r>
          <a:r>
            <a:rPr lang="ru-RU" i="1" dirty="0" err="1" smtClean="0"/>
            <a:t>р</a:t>
          </a:r>
          <a:r>
            <a:rPr lang="uk-UA" i="1" dirty="0" err="1" smtClean="0"/>
            <a:t>порації</a:t>
          </a:r>
          <a:r>
            <a:rPr lang="uk-UA" i="1" dirty="0" smtClean="0"/>
            <a:t> </a:t>
          </a:r>
          <a:r>
            <a:rPr lang="uk-UA" i="1" dirty="0" err="1" smtClean="0"/>
            <a:t>Майкрософт</a:t>
          </a:r>
          <a:r>
            <a:rPr lang="uk-UA" dirty="0" err="1" smtClean="0"/>
            <a:t>”</a:t>
          </a:r>
          <a:r>
            <a:rPr lang="uk-UA" dirty="0" smtClean="0"/>
            <a:t>  за допомогою добутку ціни (340 </a:t>
          </a:r>
          <a:r>
            <a:rPr lang="en-US" dirty="0" smtClean="0"/>
            <a:t>$</a:t>
          </a:r>
          <a:r>
            <a:rPr lang="uk-UA" dirty="0" smtClean="0"/>
            <a:t>) на кількість (7 од.) встановлено матеріальну шкоду у розмірі 2380 </a:t>
          </a:r>
          <a:r>
            <a:rPr lang="en-US" dirty="0" smtClean="0"/>
            <a:t>$</a:t>
          </a:r>
          <a:r>
            <a:rPr lang="uk-UA" dirty="0" smtClean="0"/>
            <a:t>, яку у відповідності до офіційного курсу НБУ (1</a:t>
          </a:r>
          <a:r>
            <a:rPr lang="en-US" dirty="0" smtClean="0"/>
            <a:t>$=</a:t>
          </a:r>
          <a:r>
            <a:rPr lang="uk-UA" dirty="0" smtClean="0"/>
            <a:t>8грн.) переведено в національну валюту, що становить  19 040 грн. або другий варіант на підставі </a:t>
          </a:r>
          <a:r>
            <a:rPr lang="uk-UA" dirty="0" err="1" smtClean="0"/>
            <a:t>Прайс-листа</a:t>
          </a:r>
          <a:r>
            <a:rPr lang="uk-UA" dirty="0" smtClean="0"/>
            <a:t> авторизованого партнера (</a:t>
          </a:r>
          <a:r>
            <a:rPr lang="uk-UA" dirty="0" err="1" smtClean="0"/>
            <a:t>дистриб</a:t>
          </a:r>
          <a:r>
            <a:rPr lang="en-US" dirty="0" smtClean="0"/>
            <a:t>’</a:t>
          </a:r>
          <a:r>
            <a:rPr lang="uk-UA" dirty="0" err="1" smtClean="0"/>
            <a:t>ютора</a:t>
          </a:r>
          <a:r>
            <a:rPr lang="en-US" dirty="0" smtClean="0"/>
            <a:t>)</a:t>
          </a:r>
          <a:r>
            <a:rPr lang="uk-UA" dirty="0" smtClean="0"/>
            <a:t>…..</a:t>
          </a:r>
          <a:endParaRPr lang="uk-UA" dirty="0"/>
        </a:p>
      </dgm:t>
    </dgm:pt>
    <dgm:pt modelId="{8653D947-F8CD-4E84-857B-A357CFBE4D50}" type="parTrans" cxnId="{87280BB5-3D7B-4FD7-BE23-F553E3D12542}">
      <dgm:prSet/>
      <dgm:spPr/>
      <dgm:t>
        <a:bodyPr/>
        <a:lstStyle/>
        <a:p>
          <a:endParaRPr lang="uk-UA"/>
        </a:p>
      </dgm:t>
    </dgm:pt>
    <dgm:pt modelId="{0E664AA2-988B-445C-8A2A-6C1404311760}" type="sibTrans" cxnId="{87280BB5-3D7B-4FD7-BE23-F553E3D12542}">
      <dgm:prSet/>
      <dgm:spPr/>
      <dgm:t>
        <a:bodyPr/>
        <a:lstStyle/>
        <a:p>
          <a:endParaRPr lang="uk-UA"/>
        </a:p>
      </dgm:t>
    </dgm:pt>
    <dgm:pt modelId="{610A0E57-CAB0-4C23-BFD9-A11F9A5EF894}">
      <dgm:prSet phldrT="[Текст]"/>
      <dgm:spPr/>
      <dgm:t>
        <a:bodyPr/>
        <a:lstStyle/>
        <a:p>
          <a:r>
            <a:rPr lang="uk-UA" dirty="0" smtClean="0"/>
            <a:t>Встановлено прямий умисел (корисливий).</a:t>
          </a:r>
          <a:endParaRPr lang="uk-UA" dirty="0"/>
        </a:p>
      </dgm:t>
    </dgm:pt>
    <dgm:pt modelId="{21514B56-061F-4F23-8BF7-FA5364078969}" type="parTrans" cxnId="{25E340C9-BC98-4D33-B2CD-D7ADFE4547F1}">
      <dgm:prSet/>
      <dgm:spPr/>
      <dgm:t>
        <a:bodyPr/>
        <a:lstStyle/>
        <a:p>
          <a:endParaRPr lang="uk-UA"/>
        </a:p>
      </dgm:t>
    </dgm:pt>
    <dgm:pt modelId="{C6C334C7-2AF5-4D2F-9FCF-E81C4D619B57}" type="sibTrans" cxnId="{25E340C9-BC98-4D33-B2CD-D7ADFE4547F1}">
      <dgm:prSet/>
      <dgm:spPr/>
      <dgm:t>
        <a:bodyPr/>
        <a:lstStyle/>
        <a:p>
          <a:endParaRPr lang="uk-UA"/>
        </a:p>
      </dgm:t>
    </dgm:pt>
    <dgm:pt modelId="{A1483ECB-78EB-43FE-B821-AC04907AF1A6}" type="pres">
      <dgm:prSet presAssocID="{75AF9BDD-7563-4B19-A129-BD3C9699FA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01BE24-D3AE-4A1A-8A65-19CBF2C64B12}" type="pres">
      <dgm:prSet presAssocID="{F33729FD-36EB-4A0B-A084-183C9CC82AC5}" presName="composite" presStyleCnt="0"/>
      <dgm:spPr/>
    </dgm:pt>
    <dgm:pt modelId="{AA7BC4F3-054B-40A8-8D6D-23F1513A4199}" type="pres">
      <dgm:prSet presAssocID="{F33729FD-36EB-4A0B-A084-183C9CC82AC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88C67-0711-48B0-87DF-DEDEBFBD00E7}" type="pres">
      <dgm:prSet presAssocID="{F33729FD-36EB-4A0B-A084-183C9CC82AC5}" presName="descendantText" presStyleLbl="alignAcc1" presStyleIdx="0" presStyleCnt="2" custScaleY="205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E70105-DB80-448A-BD53-818770A39B84}" type="pres">
      <dgm:prSet presAssocID="{40711A70-4CFC-4AF5-98C2-9E3E304B3932}" presName="sp" presStyleCnt="0"/>
      <dgm:spPr/>
    </dgm:pt>
    <dgm:pt modelId="{8C9AE860-8A7C-4647-A314-C4343E599C9F}" type="pres">
      <dgm:prSet presAssocID="{9E817EEE-9D12-4EAF-9B53-5226A0E4E511}" presName="composite" presStyleCnt="0"/>
      <dgm:spPr/>
    </dgm:pt>
    <dgm:pt modelId="{3BFB3918-985A-44E4-8B3E-48B8C8127496}" type="pres">
      <dgm:prSet presAssocID="{9E817EEE-9D12-4EAF-9B53-5226A0E4E51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00DD3B-8158-4EA8-88EF-88D46040D730}" type="pres">
      <dgm:prSet presAssocID="{9E817EEE-9D12-4EAF-9B53-5226A0E4E511}" presName="descendantText" presStyleLbl="alignAcc1" presStyleIdx="1" presStyleCnt="2" custScaleY="59838" custLinFactNeighborX="517" custLinFactNeighborY="230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98154AE-44C9-43C7-BEC9-7D8CFE2611EB}" type="presOf" srcId="{49CC1F1F-1CDC-4550-9464-CF3667FC9FE4}" destId="{2EC88C67-0711-48B0-87DF-DEDEBFBD00E7}" srcOrd="0" destOrd="0" presId="urn:microsoft.com/office/officeart/2005/8/layout/chevron2"/>
    <dgm:cxn modelId="{4A2391CA-7EE1-4CA6-820F-C37C9477BD3D}" type="presOf" srcId="{75AF9BDD-7563-4B19-A129-BD3C9699FA93}" destId="{A1483ECB-78EB-43FE-B821-AC04907AF1A6}" srcOrd="0" destOrd="0" presId="urn:microsoft.com/office/officeart/2005/8/layout/chevron2"/>
    <dgm:cxn modelId="{25E340C9-BC98-4D33-B2CD-D7ADFE4547F1}" srcId="{9E817EEE-9D12-4EAF-9B53-5226A0E4E511}" destId="{610A0E57-CAB0-4C23-BFD9-A11F9A5EF894}" srcOrd="1" destOrd="0" parTransId="{21514B56-061F-4F23-8BF7-FA5364078969}" sibTransId="{C6C334C7-2AF5-4D2F-9FCF-E81C4D619B57}"/>
    <dgm:cxn modelId="{6B5B2EE9-96CF-4E56-9D8E-02A18173335C}" type="presOf" srcId="{C36647CD-D632-498C-9609-677C4768ECCB}" destId="{2EC88C67-0711-48B0-87DF-DEDEBFBD00E7}" srcOrd="0" destOrd="1" presId="urn:microsoft.com/office/officeart/2005/8/layout/chevron2"/>
    <dgm:cxn modelId="{CD90A4E6-F83B-4A2D-BFF7-0EB53F998BD0}" type="presOf" srcId="{9E817EEE-9D12-4EAF-9B53-5226A0E4E511}" destId="{3BFB3918-985A-44E4-8B3E-48B8C8127496}" srcOrd="0" destOrd="0" presId="urn:microsoft.com/office/officeart/2005/8/layout/chevron2"/>
    <dgm:cxn modelId="{0457498D-AB86-47AB-9118-DC8CA4D3C206}" srcId="{9E817EEE-9D12-4EAF-9B53-5226A0E4E511}" destId="{E155A4E7-4308-4470-BA91-E418A8FA36B7}" srcOrd="0" destOrd="0" parTransId="{A1A2A698-AEB4-4655-8C90-0B7D6A021966}" sibTransId="{70D87A15-8AE3-45B7-929E-B4A21DBD3019}"/>
    <dgm:cxn modelId="{FD0E75B1-13CE-44E2-A507-65AC0FC1E938}" type="presOf" srcId="{610A0E57-CAB0-4C23-BFD9-A11F9A5EF894}" destId="{7900DD3B-8158-4EA8-88EF-88D46040D730}" srcOrd="0" destOrd="1" presId="urn:microsoft.com/office/officeart/2005/8/layout/chevron2"/>
    <dgm:cxn modelId="{87280BB5-3D7B-4FD7-BE23-F553E3D12542}" srcId="{F33729FD-36EB-4A0B-A084-183C9CC82AC5}" destId="{C36647CD-D632-498C-9609-677C4768ECCB}" srcOrd="1" destOrd="0" parTransId="{8653D947-F8CD-4E84-857B-A357CFBE4D50}" sibTransId="{0E664AA2-988B-445C-8A2A-6C1404311760}"/>
    <dgm:cxn modelId="{E191C165-B94D-433D-983A-C93ABD031F03}" srcId="{75AF9BDD-7563-4B19-A129-BD3C9699FA93}" destId="{9E817EEE-9D12-4EAF-9B53-5226A0E4E511}" srcOrd="1" destOrd="0" parTransId="{D13674FD-EE6F-49D1-95F7-8A7AC52EB4A8}" sibTransId="{CAFE9F55-203A-4CE8-BF98-C8D07D747747}"/>
    <dgm:cxn modelId="{B1E7EAB3-752B-4C9B-8D1D-CDF2ED187283}" type="presOf" srcId="{F33729FD-36EB-4A0B-A084-183C9CC82AC5}" destId="{AA7BC4F3-054B-40A8-8D6D-23F1513A4199}" srcOrd="0" destOrd="0" presId="urn:microsoft.com/office/officeart/2005/8/layout/chevron2"/>
    <dgm:cxn modelId="{BB753957-A6CB-4E4F-82B1-36C3A4798EE5}" srcId="{75AF9BDD-7563-4B19-A129-BD3C9699FA93}" destId="{F33729FD-36EB-4A0B-A084-183C9CC82AC5}" srcOrd="0" destOrd="0" parTransId="{ED5CBF1B-606C-452E-ACC2-A23A51FB3B98}" sibTransId="{40711A70-4CFC-4AF5-98C2-9E3E304B3932}"/>
    <dgm:cxn modelId="{717CCCF8-7CB2-4409-96D9-5CD0313026A2}" srcId="{F33729FD-36EB-4A0B-A084-183C9CC82AC5}" destId="{49CC1F1F-1CDC-4550-9464-CF3667FC9FE4}" srcOrd="0" destOrd="0" parTransId="{39B8034A-9DA3-4D00-A167-FEA107E51EEF}" sibTransId="{8AE09DDA-4027-42AE-8AE3-AC0CA5AB3411}"/>
    <dgm:cxn modelId="{C207B25E-AC7F-493E-B74D-E87B4217887D}" type="presOf" srcId="{E155A4E7-4308-4470-BA91-E418A8FA36B7}" destId="{7900DD3B-8158-4EA8-88EF-88D46040D730}" srcOrd="0" destOrd="0" presId="urn:microsoft.com/office/officeart/2005/8/layout/chevron2"/>
    <dgm:cxn modelId="{E8831A45-45B8-4D8E-A888-C574BC81FF4B}" type="presParOf" srcId="{A1483ECB-78EB-43FE-B821-AC04907AF1A6}" destId="{E601BE24-D3AE-4A1A-8A65-19CBF2C64B12}" srcOrd="0" destOrd="0" presId="urn:microsoft.com/office/officeart/2005/8/layout/chevron2"/>
    <dgm:cxn modelId="{1927BF9C-12FC-4EBB-A1A7-B2A95D972B12}" type="presParOf" srcId="{E601BE24-D3AE-4A1A-8A65-19CBF2C64B12}" destId="{AA7BC4F3-054B-40A8-8D6D-23F1513A4199}" srcOrd="0" destOrd="0" presId="urn:microsoft.com/office/officeart/2005/8/layout/chevron2"/>
    <dgm:cxn modelId="{B067601F-7511-4A94-B6C3-3FCE2AE48655}" type="presParOf" srcId="{E601BE24-D3AE-4A1A-8A65-19CBF2C64B12}" destId="{2EC88C67-0711-48B0-87DF-DEDEBFBD00E7}" srcOrd="1" destOrd="0" presId="urn:microsoft.com/office/officeart/2005/8/layout/chevron2"/>
    <dgm:cxn modelId="{7E26EF0D-6D8F-407B-8CC5-655E4D8DCF3E}" type="presParOf" srcId="{A1483ECB-78EB-43FE-B821-AC04907AF1A6}" destId="{D0E70105-DB80-448A-BD53-818770A39B84}" srcOrd="1" destOrd="0" presId="urn:microsoft.com/office/officeart/2005/8/layout/chevron2"/>
    <dgm:cxn modelId="{73FE2CB3-ACD9-421A-8370-D53F2B50608B}" type="presParOf" srcId="{A1483ECB-78EB-43FE-B821-AC04907AF1A6}" destId="{8C9AE860-8A7C-4647-A314-C4343E599C9F}" srcOrd="2" destOrd="0" presId="urn:microsoft.com/office/officeart/2005/8/layout/chevron2"/>
    <dgm:cxn modelId="{34EF5E42-F072-478E-8AFB-B58BB0AC9FBF}" type="presParOf" srcId="{8C9AE860-8A7C-4647-A314-C4343E599C9F}" destId="{3BFB3918-985A-44E4-8B3E-48B8C8127496}" srcOrd="0" destOrd="0" presId="urn:microsoft.com/office/officeart/2005/8/layout/chevron2"/>
    <dgm:cxn modelId="{E6DB72A1-F2CA-4489-A376-4A98EBCB0280}" type="presParOf" srcId="{8C9AE860-8A7C-4647-A314-C4343E599C9F}" destId="{7900DD3B-8158-4EA8-88EF-88D46040D73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52750" cy="49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47213"/>
            <a:ext cx="2952750" cy="49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4935CF-CD03-4883-B967-A33AA0D3D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9038" cy="447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2750" cy="49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47213"/>
            <a:ext cx="2952750" cy="49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8F6D68-99A5-4E65-AE0B-B109D6C99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uk-UA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1F19F-9890-4C90-BCD8-DE7AB24E2A18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A2E2BB-7FDB-4C6E-813F-1A45F5846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11D3-0AB0-4C92-A8D4-45F9792AD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F21B-2703-4AD6-AA49-08BC07B0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FF6A-D959-4A80-B6FE-E1D0A5DAC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0F01-AEFE-4710-A28F-FC553691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4C1A-6933-466D-8D80-C32B1ACC0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003E35-A622-426E-ABA1-1EB7D37F1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053A-8444-4EFA-A672-5FD8531DE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232C-A744-4CBA-94AF-A66F070BA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B483-D6D9-4145-961E-58222DBC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52B2-DD3F-4853-9118-CB78B1196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Научно-исследовательский центр судебной экспертизы по вопросам интеллектуальной собственности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F094F4-3ED0-4C90-B5CD-12C7E5CB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hyperlink" Target="http://www.intelect.org.ua/" TargetMode="External"/><Relationship Id="rId4" Type="http://schemas.openxmlformats.org/officeDocument/2006/relationships/hyperlink" Target="http://nndes.org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B81D72-767A-408D-9910-A10FA48E527A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4341" name="Rectangle 5"/>
          <p:cNvSpPr txBox="1">
            <a:spLocks noChangeArrowheads="1"/>
          </p:cNvSpPr>
          <p:nvPr/>
        </p:nvSpPr>
        <p:spPr bwMode="auto">
          <a:xfrm>
            <a:off x="357188" y="5516563"/>
            <a:ext cx="8786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endParaRPr lang="ru-RU" sz="20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714488"/>
            <a:ext cx="68580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Практичний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досвід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визначення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збитків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від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використання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комп’ютерних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програм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без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дозволу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(на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прикладі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корпорації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“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Microsoft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”)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 </a:t>
            </a:r>
            <a:endParaRPr lang="uk-U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571868" y="4572008"/>
            <a:ext cx="519114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125" marR="0" lvl="0" indent="-255588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І.Ю. Поліщук</a:t>
            </a:r>
          </a:p>
          <a:p>
            <a:pPr marL="365125" marR="0" lvl="0" indent="-255588" algn="l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uk-UA" sz="17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</a:t>
            </a:r>
            <a:r>
              <a:rPr kumimoji="0" lang="uk-UA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удовий експерт, оцінювач</a:t>
            </a:r>
            <a:r>
              <a:rPr kumimoji="0" lang="uk-UA" sz="17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НДЦ СЕ ІВ </a:t>
            </a:r>
          </a:p>
          <a:p>
            <a:pPr marL="365125" marR="0" lvl="0" indent="-255588" algn="l" defTabSz="914400" rtl="0" eaLnBrk="1" fontAlgn="auto" latinLnBrk="0" hangingPunct="1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uk-UA" sz="17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член ГО </a:t>
            </a:r>
            <a:r>
              <a:rPr lang="uk-UA" sz="17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ННДЕС</a:t>
            </a:r>
            <a:endParaRPr lang="uk-UA" sz="17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521497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Відповідно до пункту 11 Національного стандарту №4 застосування методів непрямої капіталізації (дисконтування грошового потоку) та прямої капіталізації доходу передбачає визначення розміру </a:t>
            </a:r>
            <a:r>
              <a:rPr lang="uk-UA" dirty="0" smtClean="0">
                <a:solidFill>
                  <a:srgbClr val="000066"/>
                </a:solidFill>
              </a:rPr>
              <a:t>тієї частини доходу</a:t>
            </a:r>
            <a:r>
              <a:rPr lang="uk-UA" sz="1800" dirty="0" smtClean="0">
                <a:solidFill>
                  <a:srgbClr val="000066"/>
                </a:solidFill>
              </a:rPr>
              <a:t>, що отримана у зв'язку з наявністю у юридичної або фізичної особи майнових прав інтелектуальної власності. При цьому </a:t>
            </a:r>
            <a:r>
              <a:rPr lang="uk-UA" dirty="0" smtClean="0">
                <a:solidFill>
                  <a:srgbClr val="000066"/>
                </a:solidFill>
              </a:rPr>
              <a:t>грошовим потоком </a:t>
            </a:r>
            <a:r>
              <a:rPr lang="uk-UA" sz="1800" dirty="0" smtClean="0">
                <a:solidFill>
                  <a:srgbClr val="000066"/>
                </a:solidFill>
              </a:rPr>
              <a:t>чи доходом може бути:</a:t>
            </a:r>
          </a:p>
          <a:p>
            <a:pPr marL="803275" algn="just" eaLnBrk="1" hangingPunct="1">
              <a:lnSpc>
                <a:spcPct val="80000"/>
              </a:lnSpc>
              <a:buClr>
                <a:schemeClr val="tx1"/>
              </a:buClr>
              <a:buFont typeface="Georgia" pitchFamily="18" charset="0"/>
              <a:buChar char="−"/>
            </a:pPr>
            <a:r>
              <a:rPr lang="ru-RU" sz="1800" dirty="0" smtClean="0">
                <a:solidFill>
                  <a:srgbClr val="000066"/>
                </a:solidFill>
              </a:rPr>
              <a:t>для </a:t>
            </a:r>
            <a:r>
              <a:rPr lang="ru-RU" dirty="0" err="1" smtClean="0">
                <a:solidFill>
                  <a:srgbClr val="000066"/>
                </a:solidFill>
              </a:rPr>
              <a:t>методів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переваги</a:t>
            </a:r>
            <a:r>
              <a:rPr lang="ru-RU" dirty="0" smtClean="0">
                <a:solidFill>
                  <a:srgbClr val="000066"/>
                </a:solidFill>
              </a:rPr>
              <a:t> у </a:t>
            </a:r>
            <a:r>
              <a:rPr lang="ru-RU" dirty="0" err="1" smtClean="0">
                <a:solidFill>
                  <a:srgbClr val="000066"/>
                </a:solidFill>
              </a:rPr>
              <a:t>прибутку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і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розподілу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прибутків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sz="1800" dirty="0" smtClean="0">
                <a:solidFill>
                  <a:srgbClr val="000066"/>
                </a:solidFill>
              </a:rPr>
              <a:t>– </a:t>
            </a:r>
            <a:r>
              <a:rPr lang="ru-RU" sz="1800" dirty="0" err="1" smtClean="0">
                <a:solidFill>
                  <a:srgbClr val="000066"/>
                </a:solidFill>
              </a:rPr>
              <a:t>різниця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між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прибутком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суб'єкта</a:t>
            </a:r>
            <a:r>
              <a:rPr lang="ru-RU" sz="1800" dirty="0" smtClean="0">
                <a:solidFill>
                  <a:srgbClr val="000066"/>
                </a:solidFill>
              </a:rPr>
              <a:t> права </a:t>
            </a:r>
            <a:r>
              <a:rPr lang="ru-RU" sz="1800" dirty="0" err="1" smtClean="0">
                <a:solidFill>
                  <a:srgbClr val="000066"/>
                </a:solidFill>
              </a:rPr>
              <a:t>інтелектуальної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власності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отриманого</a:t>
            </a:r>
            <a:r>
              <a:rPr lang="ru-RU" sz="1800" dirty="0" smtClean="0">
                <a:solidFill>
                  <a:srgbClr val="000066"/>
                </a:solidFill>
              </a:rPr>
              <a:t> в </a:t>
            </a:r>
            <a:r>
              <a:rPr lang="ru-RU" sz="1800" dirty="0" err="1" smtClean="0">
                <a:solidFill>
                  <a:srgbClr val="000066"/>
                </a:solidFill>
              </a:rPr>
              <a:t>результаті</a:t>
            </a:r>
            <a:r>
              <a:rPr lang="ru-RU" sz="1800" dirty="0" smtClean="0">
                <a:solidFill>
                  <a:srgbClr val="000066"/>
                </a:solidFill>
              </a:rPr>
              <a:t> використання </a:t>
            </a:r>
            <a:r>
              <a:rPr lang="ru-RU" sz="1800" dirty="0" err="1" smtClean="0">
                <a:solidFill>
                  <a:srgbClr val="000066"/>
                </a:solidFill>
              </a:rPr>
              <a:t>об'єкта</a:t>
            </a:r>
            <a:r>
              <a:rPr lang="ru-RU" sz="1800" dirty="0" smtClean="0">
                <a:solidFill>
                  <a:srgbClr val="000066"/>
                </a:solidFill>
              </a:rPr>
              <a:t> права </a:t>
            </a:r>
            <a:r>
              <a:rPr lang="ru-RU" sz="1800" dirty="0" err="1" smtClean="0">
                <a:solidFill>
                  <a:srgbClr val="000066"/>
                </a:solidFill>
              </a:rPr>
              <a:t>інтелектуальної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власності</a:t>
            </a:r>
            <a:r>
              <a:rPr lang="ru-RU" sz="1800" dirty="0" smtClean="0">
                <a:solidFill>
                  <a:srgbClr val="000066"/>
                </a:solidFill>
              </a:rPr>
              <a:t>, та </a:t>
            </a:r>
            <a:r>
              <a:rPr lang="ru-RU" sz="1800" dirty="0" err="1" smtClean="0">
                <a:solidFill>
                  <a:srgbClr val="000066"/>
                </a:solidFill>
              </a:rPr>
              <a:t>прибутком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отриманим</a:t>
            </a:r>
            <a:r>
              <a:rPr lang="ru-RU" sz="1800" dirty="0" smtClean="0">
                <a:solidFill>
                  <a:srgbClr val="000066"/>
                </a:solidFill>
              </a:rPr>
              <a:t> без використання такого </a:t>
            </a:r>
            <a:r>
              <a:rPr lang="ru-RU" sz="1800" dirty="0" err="1" smtClean="0">
                <a:solidFill>
                  <a:srgbClr val="000066"/>
                </a:solidFill>
              </a:rPr>
              <a:t>об'єкта</a:t>
            </a:r>
            <a:r>
              <a:rPr lang="ru-RU" sz="1800" dirty="0" smtClean="0">
                <a:solidFill>
                  <a:srgbClr val="000066"/>
                </a:solidFill>
              </a:rPr>
              <a:t>; </a:t>
            </a:r>
          </a:p>
          <a:p>
            <a:pPr marL="803275" algn="just" eaLnBrk="1" hangingPunct="1">
              <a:lnSpc>
                <a:spcPct val="80000"/>
              </a:lnSpc>
              <a:buClr>
                <a:schemeClr val="tx1"/>
              </a:buClr>
              <a:buFont typeface="Georgia" pitchFamily="18" charset="0"/>
              <a:buChar char="−"/>
            </a:pPr>
            <a:r>
              <a:rPr lang="ru-RU" sz="1800" dirty="0" smtClean="0">
                <a:solidFill>
                  <a:srgbClr val="000066"/>
                </a:solidFill>
              </a:rPr>
              <a:t>для </a:t>
            </a:r>
            <a:r>
              <a:rPr lang="ru-RU" dirty="0" smtClean="0">
                <a:solidFill>
                  <a:srgbClr val="000066"/>
                </a:solidFill>
              </a:rPr>
              <a:t>методу </a:t>
            </a:r>
            <a:r>
              <a:rPr lang="ru-RU" dirty="0" err="1" smtClean="0">
                <a:solidFill>
                  <a:srgbClr val="000066"/>
                </a:solidFill>
              </a:rPr>
              <a:t>додаткового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прибутку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sz="1800" dirty="0" smtClean="0">
                <a:solidFill>
                  <a:srgbClr val="000066"/>
                </a:solidFill>
              </a:rPr>
              <a:t>– </a:t>
            </a:r>
            <a:r>
              <a:rPr lang="ru-RU" sz="1800" dirty="0" err="1" smtClean="0">
                <a:solidFill>
                  <a:srgbClr val="000066"/>
                </a:solidFill>
              </a:rPr>
              <a:t>додатковий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прибуток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який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отримано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суб'єктом</a:t>
            </a:r>
            <a:r>
              <a:rPr lang="ru-RU" sz="1800" dirty="0" smtClean="0">
                <a:solidFill>
                  <a:srgbClr val="000066"/>
                </a:solidFill>
              </a:rPr>
              <a:t> права </a:t>
            </a:r>
            <a:r>
              <a:rPr lang="ru-RU" sz="1800" dirty="0" err="1" smtClean="0">
                <a:solidFill>
                  <a:srgbClr val="000066"/>
                </a:solidFill>
              </a:rPr>
              <a:t>інтелектуальної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власності</a:t>
            </a:r>
            <a:r>
              <a:rPr lang="ru-RU" sz="1800" dirty="0" smtClean="0">
                <a:solidFill>
                  <a:srgbClr val="000066"/>
                </a:solidFill>
              </a:rPr>
              <a:t> в </a:t>
            </a:r>
            <a:r>
              <a:rPr lang="ru-RU" sz="1800" dirty="0" err="1" smtClean="0">
                <a:solidFill>
                  <a:srgbClr val="000066"/>
                </a:solidFill>
              </a:rPr>
              <a:t>результаті</a:t>
            </a:r>
            <a:r>
              <a:rPr lang="ru-RU" sz="1800" dirty="0" smtClean="0">
                <a:solidFill>
                  <a:srgbClr val="000066"/>
                </a:solidFill>
              </a:rPr>
              <a:t> використання </a:t>
            </a:r>
            <a:r>
              <a:rPr lang="ru-RU" sz="1800" dirty="0" err="1" smtClean="0">
                <a:solidFill>
                  <a:srgbClr val="000066"/>
                </a:solidFill>
              </a:rPr>
              <a:t>об'єкта</a:t>
            </a:r>
            <a:r>
              <a:rPr lang="ru-RU" sz="1800" dirty="0" smtClean="0">
                <a:solidFill>
                  <a:srgbClr val="000066"/>
                </a:solidFill>
              </a:rPr>
              <a:t> права </a:t>
            </a:r>
            <a:r>
              <a:rPr lang="ru-RU" sz="1800" dirty="0" err="1" smtClean="0">
                <a:solidFill>
                  <a:srgbClr val="000066"/>
                </a:solidFill>
              </a:rPr>
              <a:t>інтелектуальної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власності</a:t>
            </a:r>
            <a:r>
              <a:rPr lang="ru-RU" sz="1800" dirty="0" smtClean="0">
                <a:solidFill>
                  <a:srgbClr val="000066"/>
                </a:solidFill>
              </a:rPr>
              <a:t>; </a:t>
            </a:r>
          </a:p>
          <a:p>
            <a:pPr marL="803275" algn="just" eaLnBrk="1" hangingPunct="1">
              <a:lnSpc>
                <a:spcPct val="80000"/>
              </a:lnSpc>
              <a:buClr>
                <a:schemeClr val="tx1"/>
              </a:buClr>
              <a:buFont typeface="Georgia" pitchFamily="18" charset="0"/>
              <a:buChar char="−"/>
            </a:pPr>
            <a:r>
              <a:rPr lang="ru-RU" sz="1800" dirty="0" smtClean="0">
                <a:solidFill>
                  <a:srgbClr val="000066"/>
                </a:solidFill>
              </a:rPr>
              <a:t>для </a:t>
            </a:r>
            <a:r>
              <a:rPr lang="ru-RU" dirty="0" smtClean="0">
                <a:solidFill>
                  <a:srgbClr val="000066"/>
                </a:solidFill>
              </a:rPr>
              <a:t>методу </a:t>
            </a:r>
            <a:r>
              <a:rPr lang="ru-RU" dirty="0" err="1" smtClean="0">
                <a:solidFill>
                  <a:srgbClr val="000066"/>
                </a:solidFill>
              </a:rPr>
              <a:t>роялті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sz="1800" dirty="0" smtClean="0">
                <a:solidFill>
                  <a:srgbClr val="000066"/>
                </a:solidFill>
              </a:rPr>
              <a:t>– </a:t>
            </a:r>
            <a:r>
              <a:rPr lang="ru-RU" sz="1800" dirty="0" err="1" smtClean="0">
                <a:solidFill>
                  <a:srgbClr val="000066"/>
                </a:solidFill>
              </a:rPr>
              <a:t>ліцензійний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платіж</a:t>
            </a:r>
            <a:r>
              <a:rPr lang="ru-RU" sz="1800" dirty="0" smtClean="0">
                <a:solidFill>
                  <a:srgbClr val="000066"/>
                </a:solidFill>
              </a:rPr>
              <a:t> за надання прав на використання </a:t>
            </a:r>
            <a:r>
              <a:rPr lang="ru-RU" sz="1800" dirty="0" err="1" smtClean="0">
                <a:solidFill>
                  <a:srgbClr val="000066"/>
                </a:solidFill>
              </a:rPr>
              <a:t>об'єкта</a:t>
            </a:r>
            <a:r>
              <a:rPr lang="ru-RU" sz="1800" dirty="0" smtClean="0">
                <a:solidFill>
                  <a:srgbClr val="000066"/>
                </a:solidFill>
              </a:rPr>
              <a:t> права </a:t>
            </a:r>
            <a:r>
              <a:rPr lang="ru-RU" sz="1800" dirty="0" err="1" smtClean="0">
                <a:solidFill>
                  <a:srgbClr val="000066"/>
                </a:solidFill>
              </a:rPr>
              <a:t>інтелектуальної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власності</a:t>
            </a:r>
            <a:r>
              <a:rPr lang="uk-UA" dirty="0" smtClean="0">
                <a:solidFill>
                  <a:srgbClr val="000066"/>
                </a:solidFill>
              </a:rPr>
              <a:t>.</a:t>
            </a:r>
            <a:endParaRPr lang="uk-UA" sz="1800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571744"/>
            <a:ext cx="8643966" cy="121444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8000" dirty="0" smtClean="0">
                <a:solidFill>
                  <a:srgbClr val="000066"/>
                </a:solidFill>
              </a:rPr>
              <a:t>ТАКИМ ЧИНОМ 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464347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3200" dirty="0" err="1" smtClean="0">
                <a:solidFill>
                  <a:srgbClr val="000066"/>
                </a:solidFill>
              </a:rPr>
              <a:t>Основним</a:t>
            </a:r>
            <a:r>
              <a:rPr lang="ru-RU" sz="3200" dirty="0" smtClean="0">
                <a:solidFill>
                  <a:srgbClr val="000066"/>
                </a:solidFill>
              </a:rPr>
              <a:t> </a:t>
            </a:r>
            <a:r>
              <a:rPr lang="ru-RU" sz="3200" dirty="0" err="1" smtClean="0">
                <a:solidFill>
                  <a:srgbClr val="000066"/>
                </a:solidFill>
              </a:rPr>
              <a:t>завданням</a:t>
            </a:r>
            <a:r>
              <a:rPr lang="ru-RU" sz="3200" dirty="0" smtClean="0">
                <a:solidFill>
                  <a:srgbClr val="000066"/>
                </a:solidFill>
              </a:rPr>
              <a:t> </a:t>
            </a:r>
            <a:r>
              <a:rPr lang="ru-RU" sz="1800" dirty="0" smtClean="0">
                <a:solidFill>
                  <a:srgbClr val="000066"/>
                </a:solidFill>
              </a:rPr>
              <a:t>при </a:t>
            </a:r>
            <a:r>
              <a:rPr lang="ru-RU" sz="1800" dirty="0" err="1" smtClean="0">
                <a:solidFill>
                  <a:srgbClr val="000066"/>
                </a:solidFill>
              </a:rPr>
              <a:t>розрахунку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матеріальної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шкоди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що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завдається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суб’єкту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авторського</a:t>
            </a:r>
            <a:r>
              <a:rPr lang="ru-RU" sz="1800" dirty="0" smtClean="0">
                <a:solidFill>
                  <a:srgbClr val="000066"/>
                </a:solidFill>
              </a:rPr>
              <a:t> права (</a:t>
            </a:r>
            <a:r>
              <a:rPr lang="ru-RU" sz="1800" dirty="0" err="1" smtClean="0">
                <a:solidFill>
                  <a:srgbClr val="000066"/>
                </a:solidFill>
              </a:rPr>
              <a:t>власнику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майнових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авторських</a:t>
            </a:r>
            <a:r>
              <a:rPr lang="ru-RU" sz="1800" dirty="0" smtClean="0">
                <a:solidFill>
                  <a:srgbClr val="000066"/>
                </a:solidFill>
              </a:rPr>
              <a:t> прав), </a:t>
            </a:r>
            <a:r>
              <a:rPr lang="ru-RU" sz="1800" dirty="0" err="1" smtClean="0">
                <a:solidFill>
                  <a:srgbClr val="000066"/>
                </a:solidFill>
              </a:rPr>
              <a:t>внаслідок</a:t>
            </a:r>
            <a:r>
              <a:rPr lang="ru-RU" sz="1800" dirty="0" smtClean="0">
                <a:solidFill>
                  <a:srgbClr val="000066"/>
                </a:solidFill>
              </a:rPr>
              <a:t> використання </a:t>
            </a:r>
            <a:r>
              <a:rPr lang="ru-RU" sz="1800" dirty="0" err="1" smtClean="0">
                <a:solidFill>
                  <a:srgbClr val="000066"/>
                </a:solidFill>
              </a:rPr>
              <a:t>комп’ютерної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програми</a:t>
            </a:r>
            <a:r>
              <a:rPr lang="ru-RU" sz="1800" dirty="0" smtClean="0">
                <a:solidFill>
                  <a:srgbClr val="000066"/>
                </a:solidFill>
              </a:rPr>
              <a:t> без </a:t>
            </a:r>
            <a:r>
              <a:rPr lang="ru-RU" sz="1800" dirty="0" err="1" smtClean="0">
                <a:solidFill>
                  <a:srgbClr val="000066"/>
                </a:solidFill>
              </a:rPr>
              <a:t>дозволу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є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встановлення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розміру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прибутку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або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ліцензійної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винагороди</a:t>
            </a:r>
            <a:r>
              <a:rPr lang="ru-RU" sz="1800" dirty="0" smtClean="0">
                <a:solidFill>
                  <a:srgbClr val="000066"/>
                </a:solidFill>
              </a:rPr>
              <a:t>, яку </a:t>
            </a:r>
            <a:r>
              <a:rPr lang="ru-RU" sz="1800" dirty="0" err="1" smtClean="0">
                <a:solidFill>
                  <a:srgbClr val="000066"/>
                </a:solidFill>
              </a:rPr>
              <a:t>отримує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цей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суб’єкт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від</a:t>
            </a:r>
            <a:r>
              <a:rPr lang="ru-RU" sz="1800" dirty="0" smtClean="0">
                <a:solidFill>
                  <a:srgbClr val="000066"/>
                </a:solidFill>
              </a:rPr>
              <a:t> надання права на використання та/</a:t>
            </a:r>
            <a:r>
              <a:rPr lang="ru-RU" sz="1800" dirty="0" err="1" smtClean="0">
                <a:solidFill>
                  <a:srgbClr val="000066"/>
                </a:solidFill>
              </a:rPr>
              <a:t>або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реалізації</a:t>
            </a:r>
            <a:r>
              <a:rPr lang="ru-RU" dirty="0" smtClean="0">
                <a:solidFill>
                  <a:srgbClr val="000066"/>
                </a:solidFill>
              </a:rPr>
              <a:t> одного </a:t>
            </a:r>
            <a:r>
              <a:rPr lang="ru-RU" dirty="0" err="1" smtClean="0">
                <a:solidFill>
                  <a:srgbClr val="000066"/>
                </a:solidFill>
              </a:rPr>
              <a:t>примірника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цієї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комп’ютерної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програми</a:t>
            </a:r>
            <a:r>
              <a:rPr lang="ru-RU" dirty="0" smtClean="0">
                <a:solidFill>
                  <a:srgbClr val="000066"/>
                </a:solidFill>
              </a:rPr>
              <a:t> за </a:t>
            </a:r>
            <a:r>
              <a:rPr lang="ru-RU" dirty="0" err="1" smtClean="0">
                <a:solidFill>
                  <a:srgbClr val="000066"/>
                </a:solidFill>
              </a:rPr>
              <a:t>звичайних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обставин</a:t>
            </a:r>
            <a:r>
              <a:rPr lang="ru-RU" sz="1800" dirty="0" smtClean="0">
                <a:solidFill>
                  <a:srgbClr val="000066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 smtClean="0">
                <a:solidFill>
                  <a:srgbClr val="000066"/>
                </a:solidFill>
              </a:rPr>
              <a:t>За </a:t>
            </a:r>
            <a:r>
              <a:rPr lang="ru-RU" sz="1800" dirty="0" err="1" smtClean="0">
                <a:solidFill>
                  <a:srgbClr val="000066"/>
                </a:solidFill>
              </a:rPr>
              <a:t>умови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встановлення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цього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показника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подальші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розрахунки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зводяться</a:t>
            </a:r>
            <a:r>
              <a:rPr lang="ru-RU" sz="1800" dirty="0" smtClean="0">
                <a:solidFill>
                  <a:srgbClr val="000066"/>
                </a:solidFill>
              </a:rPr>
              <a:t> до </a:t>
            </a:r>
            <a:r>
              <a:rPr lang="ru-RU" sz="1800" dirty="0" err="1" smtClean="0">
                <a:solidFill>
                  <a:srgbClr val="000066"/>
                </a:solidFill>
              </a:rPr>
              <a:t>визначення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добутку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між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вказаним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показником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sz="1800" dirty="0" smtClean="0">
                <a:solidFill>
                  <a:srgbClr val="000066"/>
                </a:solidFill>
              </a:rPr>
              <a:t>та </a:t>
            </a:r>
            <a:r>
              <a:rPr lang="ru-RU" dirty="0" err="1" smtClean="0">
                <a:solidFill>
                  <a:srgbClr val="000066"/>
                </a:solidFill>
              </a:rPr>
              <a:t>кількості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реалізованих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контрафактних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примірників</a:t>
            </a:r>
            <a:r>
              <a:rPr lang="uk-UA" dirty="0" smtClean="0">
                <a:solidFill>
                  <a:srgbClr val="000066"/>
                </a:solidFill>
              </a:rPr>
              <a:t>.</a:t>
            </a:r>
            <a:endParaRPr lang="uk-UA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571744"/>
            <a:ext cx="8643966" cy="121444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uk-UA" sz="8000" dirty="0" smtClean="0">
                <a:solidFill>
                  <a:srgbClr val="000066"/>
                </a:solidFill>
              </a:rPr>
              <a:t>ОТЖЕ 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300039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Наведений розрахунок є </a:t>
            </a:r>
            <a:r>
              <a:rPr lang="uk-UA" dirty="0" smtClean="0">
                <a:solidFill>
                  <a:srgbClr val="000066"/>
                </a:solidFill>
              </a:rPr>
              <a:t>незавершеним</a:t>
            </a:r>
            <a:r>
              <a:rPr lang="uk-UA" sz="1800" dirty="0" smtClean="0">
                <a:solidFill>
                  <a:srgbClr val="000066"/>
                </a:solidFill>
              </a:rPr>
              <a:t>, оскільки з отриманої суми (якби вартість з прайс-листа співпала б з первинним бухгалтерським документом) необхідно </a:t>
            </a:r>
            <a:r>
              <a:rPr lang="uk-UA" dirty="0" smtClean="0">
                <a:solidFill>
                  <a:srgbClr val="000066"/>
                </a:solidFill>
              </a:rPr>
              <a:t>виокремити розмір прибутку</a:t>
            </a:r>
            <a:r>
              <a:rPr lang="uk-UA" sz="1800" dirty="0" smtClean="0">
                <a:solidFill>
                  <a:srgbClr val="000066"/>
                </a:solidFill>
              </a:rPr>
              <a:t>, який суб’єкт авторського права (власник майнових авторських прав) міг би отримати, але не отримав внаслідок використання комп’ютерних програм без дозволу, або </a:t>
            </a:r>
            <a:r>
              <a:rPr lang="uk-UA" dirty="0" smtClean="0">
                <a:solidFill>
                  <a:srgbClr val="000066"/>
                </a:solidFill>
              </a:rPr>
              <a:t>розмір ліцензійної винагороди</a:t>
            </a:r>
            <a:r>
              <a:rPr lang="uk-UA" sz="1800" dirty="0" smtClean="0">
                <a:solidFill>
                  <a:srgbClr val="000066"/>
                </a:solidFill>
              </a:rPr>
              <a:t>, який міг би отримати, якби комп’ютерні програми використовувалися на законних підставах.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571744"/>
            <a:ext cx="7500990" cy="121444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uk-UA" sz="8000" dirty="0" smtClean="0">
                <a:solidFill>
                  <a:srgbClr val="000066"/>
                </a:solidFill>
              </a:rPr>
              <a:t>ОКРІМ ЦЬОГО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300039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Відповідно до інформації розміщеної на офіційному сайті корпорації “</a:t>
            </a:r>
            <a:r>
              <a:rPr lang="en-US" sz="1800" dirty="0" smtClean="0">
                <a:solidFill>
                  <a:srgbClr val="000066"/>
                </a:solidFill>
              </a:rPr>
              <a:t>Microsoft” </a:t>
            </a:r>
            <a:r>
              <a:rPr lang="uk-UA" sz="1800" dirty="0" smtClean="0">
                <a:solidFill>
                  <a:srgbClr val="000066"/>
                </a:solidFill>
              </a:rPr>
              <a:t>(станом на липень 2014 р.) в Україні встановлено:  «</a:t>
            </a:r>
            <a:r>
              <a:rPr lang="uk-UA" dirty="0" smtClean="0">
                <a:solidFill>
                  <a:srgbClr val="000066"/>
                </a:solidFill>
              </a:rPr>
              <a:t>Корпорація “</a:t>
            </a:r>
            <a:r>
              <a:rPr lang="en-US" dirty="0" smtClean="0">
                <a:solidFill>
                  <a:srgbClr val="000066"/>
                </a:solidFill>
              </a:rPr>
              <a:t>Microsoft” </a:t>
            </a:r>
            <a:r>
              <a:rPr lang="uk-UA" dirty="0" smtClean="0">
                <a:solidFill>
                  <a:srgbClr val="000066"/>
                </a:solidFill>
              </a:rPr>
              <a:t>не продає ліцензії на програмне забезпечення напряму кінцевим користувачам і не регламентує вартість для кінцевих користувачів</a:t>
            </a:r>
            <a:r>
              <a:rPr lang="uk-UA" sz="1800" dirty="0" smtClean="0">
                <a:solidFill>
                  <a:srgbClr val="000066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Продукти </a:t>
            </a:r>
            <a:r>
              <a:rPr lang="en-US" sz="1800" dirty="0" smtClean="0">
                <a:solidFill>
                  <a:srgbClr val="000066"/>
                </a:solidFill>
              </a:rPr>
              <a:t>Microsoft </a:t>
            </a:r>
            <a:r>
              <a:rPr lang="uk-UA" dirty="0" smtClean="0">
                <a:solidFill>
                  <a:srgbClr val="000066"/>
                </a:solidFill>
              </a:rPr>
              <a:t>реалізуються лише через авторизованих партнерів</a:t>
            </a:r>
            <a:r>
              <a:rPr lang="uk-UA" sz="1800" dirty="0" smtClean="0">
                <a:solidFill>
                  <a:srgbClr val="000066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На фактичну вартість ліцензій </a:t>
            </a:r>
            <a:r>
              <a:rPr lang="en-US" sz="1800" dirty="0" smtClean="0">
                <a:solidFill>
                  <a:srgbClr val="000066"/>
                </a:solidFill>
              </a:rPr>
              <a:t>Microsoft </a:t>
            </a:r>
            <a:r>
              <a:rPr lang="uk-UA" sz="1800" dirty="0" smtClean="0">
                <a:solidFill>
                  <a:srgbClr val="000066"/>
                </a:solidFill>
              </a:rPr>
              <a:t>впливає багато факторів. У ціни, які </a:t>
            </a:r>
            <a:r>
              <a:rPr lang="en-US" dirty="0" smtClean="0">
                <a:solidFill>
                  <a:srgbClr val="000066"/>
                </a:solidFill>
              </a:rPr>
              <a:t>Microsoft </a:t>
            </a:r>
            <a:r>
              <a:rPr lang="uk-UA" dirty="0" smtClean="0">
                <a:solidFill>
                  <a:srgbClr val="000066"/>
                </a:solidFill>
              </a:rPr>
              <a:t>пропонує своїм партнерам вже закладені знижки</a:t>
            </a:r>
            <a:r>
              <a:rPr lang="uk-UA" sz="1800" dirty="0" smtClean="0">
                <a:solidFill>
                  <a:srgbClr val="000066"/>
                </a:solidFill>
              </a:rPr>
              <a:t>, із врахуванням розміру замовлення клієнта, а також спеціальні знижки для окремих категорій замовників (наприклад, державних організацій, освітніх установ, некомерційних установ).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214314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Для того, щоб дізнатися </a:t>
            </a:r>
            <a:r>
              <a:rPr lang="uk-UA" dirty="0" smtClean="0">
                <a:solidFill>
                  <a:srgbClr val="000066"/>
                </a:solidFill>
              </a:rPr>
              <a:t>точні ціни </a:t>
            </a:r>
            <a:r>
              <a:rPr lang="uk-UA" sz="1800" dirty="0" smtClean="0">
                <a:solidFill>
                  <a:srgbClr val="000066"/>
                </a:solidFill>
              </a:rPr>
              <a:t>та умови поставки, а також підібрати найвигідніший варіант придбання ліцензій </a:t>
            </a:r>
            <a:r>
              <a:rPr lang="en-US" sz="1800" dirty="0" smtClean="0">
                <a:solidFill>
                  <a:srgbClr val="000066"/>
                </a:solidFill>
              </a:rPr>
              <a:t>Microsoft, </a:t>
            </a:r>
            <a:r>
              <a:rPr lang="uk-UA" sz="1800" dirty="0" smtClean="0">
                <a:solidFill>
                  <a:srgbClr val="000066"/>
                </a:solidFill>
              </a:rPr>
              <a:t>потрібно звернутися до </a:t>
            </a:r>
            <a:r>
              <a:rPr lang="uk-UA" dirty="0" smtClean="0">
                <a:solidFill>
                  <a:srgbClr val="000066"/>
                </a:solidFill>
              </a:rPr>
              <a:t>торговельного посередника </a:t>
            </a:r>
            <a:r>
              <a:rPr lang="en-US" sz="1800" dirty="0" smtClean="0">
                <a:solidFill>
                  <a:srgbClr val="000066"/>
                </a:solidFill>
              </a:rPr>
              <a:t>Microsoft — </a:t>
            </a:r>
            <a:r>
              <a:rPr lang="uk-UA" dirty="0" err="1" smtClean="0">
                <a:solidFill>
                  <a:srgbClr val="000066"/>
                </a:solidFill>
              </a:rPr>
              <a:t>реселера</a:t>
            </a:r>
            <a:r>
              <a:rPr lang="uk-UA" sz="1800" dirty="0" smtClean="0">
                <a:solidFill>
                  <a:srgbClr val="000066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Найбільш розповсюджена схема поставки ліцензій на програмне забезпечення корпорації  </a:t>
            </a:r>
            <a:r>
              <a:rPr lang="en-US" sz="1800" dirty="0" smtClean="0">
                <a:solidFill>
                  <a:srgbClr val="000066"/>
                </a:solidFill>
              </a:rPr>
              <a:t>Microsoft </a:t>
            </a:r>
            <a:r>
              <a:rPr lang="uk-UA" sz="1800" dirty="0" smtClean="0">
                <a:solidFill>
                  <a:srgbClr val="000066"/>
                </a:solidFill>
              </a:rPr>
              <a:t>виглядає наступним чином.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http://www.microsoft.com/ukraine/licensing/img/arrow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143248"/>
            <a:ext cx="6429420" cy="90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300039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dirty="0" err="1" smtClean="0">
                <a:solidFill>
                  <a:srgbClr val="000066"/>
                </a:solidFill>
              </a:rPr>
              <a:t>Дистрибутори</a:t>
            </a:r>
            <a:r>
              <a:rPr lang="uk-UA" sz="1800" dirty="0" smtClean="0">
                <a:solidFill>
                  <a:srgbClr val="000066"/>
                </a:solidFill>
              </a:rPr>
              <a:t> — це оптові компанії, які мають пряму угоду з </a:t>
            </a:r>
            <a:r>
              <a:rPr lang="en-US" sz="1800" dirty="0" smtClean="0">
                <a:solidFill>
                  <a:srgbClr val="000066"/>
                </a:solidFill>
              </a:rPr>
              <a:t>Microsoft </a:t>
            </a:r>
            <a:r>
              <a:rPr lang="uk-UA" sz="1800" dirty="0" smtClean="0">
                <a:solidFill>
                  <a:srgbClr val="000066"/>
                </a:solidFill>
              </a:rPr>
              <a:t>та уповноважені розповсюджувати продукцію </a:t>
            </a:r>
            <a:r>
              <a:rPr lang="en-US" sz="1800" dirty="0" smtClean="0">
                <a:solidFill>
                  <a:srgbClr val="000066"/>
                </a:solidFill>
              </a:rPr>
              <a:t>Microsoft </a:t>
            </a:r>
            <a:r>
              <a:rPr lang="uk-UA" sz="1800" dirty="0" err="1" smtClean="0">
                <a:solidFill>
                  <a:srgbClr val="000066"/>
                </a:solidFill>
              </a:rPr>
              <a:t>реселерам</a:t>
            </a:r>
            <a:r>
              <a:rPr lang="uk-UA" sz="1800" dirty="0" smtClean="0">
                <a:solidFill>
                  <a:srgbClr val="000066"/>
                </a:solidFill>
              </a:rPr>
              <a:t>, але не кінцевим користувачам.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dirty="0" err="1" smtClean="0">
                <a:solidFill>
                  <a:srgbClr val="000066"/>
                </a:solidFill>
              </a:rPr>
              <a:t>Реселер</a:t>
            </a:r>
            <a:r>
              <a:rPr lang="uk-UA" sz="1800" dirty="0" smtClean="0">
                <a:solidFill>
                  <a:srgbClr val="000066"/>
                </a:solidFill>
              </a:rPr>
              <a:t> — організація, яка продає програмне забезпечення </a:t>
            </a:r>
            <a:r>
              <a:rPr lang="en-US" sz="1800" dirty="0" smtClean="0">
                <a:solidFill>
                  <a:srgbClr val="000066"/>
                </a:solidFill>
              </a:rPr>
              <a:t>Microsoft </a:t>
            </a:r>
            <a:r>
              <a:rPr lang="uk-UA" sz="1800" dirty="0" smtClean="0">
                <a:solidFill>
                  <a:srgbClr val="000066"/>
                </a:solidFill>
              </a:rPr>
              <a:t>кінцевим користувачам. В ролі </a:t>
            </a:r>
            <a:r>
              <a:rPr lang="uk-UA" sz="1800" dirty="0" err="1" smtClean="0">
                <a:solidFill>
                  <a:srgbClr val="000066"/>
                </a:solidFill>
              </a:rPr>
              <a:t>реселера</a:t>
            </a:r>
            <a:r>
              <a:rPr lang="uk-UA" sz="1800" dirty="0" smtClean="0">
                <a:solidFill>
                  <a:srgbClr val="000066"/>
                </a:solidFill>
              </a:rPr>
              <a:t> може виступати </a:t>
            </a:r>
            <a:r>
              <a:rPr lang="uk-UA" sz="1800" dirty="0" err="1" smtClean="0">
                <a:solidFill>
                  <a:srgbClr val="000066"/>
                </a:solidFill>
              </a:rPr>
              <a:t>інтернет-</a:t>
            </a:r>
            <a:r>
              <a:rPr lang="uk-UA" sz="1800" dirty="0" smtClean="0">
                <a:solidFill>
                  <a:srgbClr val="000066"/>
                </a:solidFill>
              </a:rPr>
              <a:t> або звичайний магазин, збирач ПК, системний інтегратор і т.п. На сайті та в угодах </a:t>
            </a:r>
            <a:r>
              <a:rPr lang="uk-UA" sz="1800" dirty="0" err="1" smtClean="0">
                <a:solidFill>
                  <a:srgbClr val="000066"/>
                </a:solidFill>
              </a:rPr>
              <a:t>реселер</a:t>
            </a:r>
            <a:r>
              <a:rPr lang="uk-UA" sz="1800" dirty="0" smtClean="0">
                <a:solidFill>
                  <a:srgbClr val="000066"/>
                </a:solidFill>
              </a:rPr>
              <a:t> також може називатися торговельним посередником або партнером. Для поставки ліцензій в ролі </a:t>
            </a:r>
            <a:r>
              <a:rPr lang="uk-UA" sz="1800" dirty="0" err="1" smtClean="0">
                <a:solidFill>
                  <a:srgbClr val="000066"/>
                </a:solidFill>
              </a:rPr>
              <a:t>реселера</a:t>
            </a:r>
            <a:r>
              <a:rPr lang="uk-UA" sz="1800" dirty="0" smtClean="0">
                <a:solidFill>
                  <a:srgbClr val="000066"/>
                </a:solidFill>
              </a:rPr>
              <a:t> не вимагаються спеціальні статуси або підтвердження </a:t>
            </a:r>
            <a:r>
              <a:rPr lang="en-US" sz="1800" dirty="0" smtClean="0">
                <a:solidFill>
                  <a:srgbClr val="000066"/>
                </a:solidFill>
              </a:rPr>
              <a:t>Microsoft.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Ми рекомендуємо звертатися до сертифікованих партнерів (</a:t>
            </a:r>
            <a:r>
              <a:rPr lang="en-US" sz="1800" dirty="0" smtClean="0">
                <a:solidFill>
                  <a:srgbClr val="000066"/>
                </a:solidFill>
              </a:rPr>
              <a:t>Microsoft Certified Partner </a:t>
            </a:r>
            <a:r>
              <a:rPr lang="uk-UA" sz="1800" dirty="0" smtClean="0">
                <a:solidFill>
                  <a:srgbClr val="000066"/>
                </a:solidFill>
              </a:rPr>
              <a:t>і </a:t>
            </a:r>
            <a:r>
              <a:rPr lang="en-US" sz="1800" dirty="0" smtClean="0">
                <a:solidFill>
                  <a:srgbClr val="000066"/>
                </a:solidFill>
              </a:rPr>
              <a:t>Microsoft Gold Certified Partner), </a:t>
            </a:r>
            <a:r>
              <a:rPr lang="uk-UA" sz="1800" dirty="0" smtClean="0">
                <a:solidFill>
                  <a:srgbClr val="000066"/>
                </a:solidFill>
              </a:rPr>
              <a:t>які підтвердили наявність знань і досвіду при постачанні та впровадженні різноманітних ІТ рішень на базі продуктів </a:t>
            </a:r>
            <a:r>
              <a:rPr lang="en-US" sz="1800" dirty="0" smtClean="0">
                <a:solidFill>
                  <a:srgbClr val="000066"/>
                </a:solidFill>
              </a:rPr>
              <a:t>Microsoft»</a:t>
            </a:r>
            <a:r>
              <a:rPr lang="uk-UA" sz="1800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757237"/>
            <a:ext cx="88011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625" y="1500189"/>
            <a:ext cx="8229600" cy="1643060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Кримінально-правова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кваліфікація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ст. 176 К</a:t>
            </a:r>
            <a:r>
              <a:rPr lang="uk-UA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римінального</a:t>
            </a: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кодексу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України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ru-RU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Порушення</a:t>
            </a:r>
            <a:r>
              <a:rPr lang="ru-RU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авторського</a:t>
            </a:r>
            <a:r>
              <a:rPr lang="ru-RU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права </a:t>
            </a:r>
            <a:r>
              <a:rPr lang="ru-RU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суміжних</a:t>
            </a:r>
            <a:r>
              <a:rPr lang="ru-RU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прав</a:t>
            </a:r>
            <a:endParaRPr lang="uk-UA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uk-UA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B81D72-767A-408D-9910-A10FA48E527A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4341" name="Rectangle 5"/>
          <p:cNvSpPr txBox="1">
            <a:spLocks noChangeArrowheads="1"/>
          </p:cNvSpPr>
          <p:nvPr/>
        </p:nvSpPr>
        <p:spPr bwMode="auto">
          <a:xfrm>
            <a:off x="357188" y="5516563"/>
            <a:ext cx="8786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endParaRPr lang="ru-RU" sz="20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795337"/>
            <a:ext cx="88487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571744"/>
            <a:ext cx="7500990" cy="121444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uk-UA" sz="8000" dirty="0" smtClean="0">
                <a:solidFill>
                  <a:srgbClr val="000066"/>
                </a:solidFill>
              </a:rPr>
              <a:t>ВИСНОВОК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71612"/>
            <a:ext cx="7358114" cy="300039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Для </a:t>
            </a:r>
            <a:r>
              <a:rPr lang="uk-UA" dirty="0" smtClean="0">
                <a:solidFill>
                  <a:srgbClr val="000066"/>
                </a:solidFill>
              </a:rPr>
              <a:t>проведення розрахунку матеріальної шкоди</a:t>
            </a:r>
            <a:r>
              <a:rPr lang="uk-UA" sz="1800" dirty="0" smtClean="0">
                <a:solidFill>
                  <a:srgbClr val="000066"/>
                </a:solidFill>
              </a:rPr>
              <a:t>, що завдано суб’єкту авторського права – корпорації “</a:t>
            </a:r>
            <a:r>
              <a:rPr lang="en-US" sz="1800" dirty="0" smtClean="0">
                <a:solidFill>
                  <a:srgbClr val="000066"/>
                </a:solidFill>
              </a:rPr>
              <a:t>Microsoft” </a:t>
            </a:r>
            <a:r>
              <a:rPr lang="uk-UA" sz="1800" dirty="0" smtClean="0">
                <a:solidFill>
                  <a:srgbClr val="000066"/>
                </a:solidFill>
              </a:rPr>
              <a:t>внаслідок використання комп’ютерних програм без дозволу </a:t>
            </a:r>
            <a:r>
              <a:rPr lang="uk-UA" dirty="0" smtClean="0">
                <a:solidFill>
                  <a:srgbClr val="000066"/>
                </a:solidFill>
              </a:rPr>
              <a:t>недостатньо</a:t>
            </a:r>
            <a:r>
              <a:rPr lang="uk-UA" sz="1800" dirty="0" smtClean="0">
                <a:solidFill>
                  <a:srgbClr val="000066"/>
                </a:solidFill>
              </a:rPr>
              <a:t> маркетингової інформації у формі прайс-листа і необхідно </a:t>
            </a:r>
            <a:r>
              <a:rPr lang="uk-UA" dirty="0" smtClean="0">
                <a:solidFill>
                  <a:srgbClr val="000066"/>
                </a:solidFill>
              </a:rPr>
              <a:t>дослідити первинні бухгалтерські документи</a:t>
            </a:r>
            <a:r>
              <a:rPr lang="uk-UA" sz="1800" dirty="0" smtClean="0">
                <a:solidFill>
                  <a:srgbClr val="000066"/>
                </a:solidFill>
              </a:rPr>
              <a:t>, що </a:t>
            </a:r>
            <a:r>
              <a:rPr lang="uk-UA" dirty="0" smtClean="0">
                <a:solidFill>
                  <a:srgbClr val="000066"/>
                </a:solidFill>
              </a:rPr>
              <a:t>містять показники, доходів, які одержувала або одержує суб’єкт авторського права корпорація “</a:t>
            </a:r>
            <a:r>
              <a:rPr lang="en-US" dirty="0" smtClean="0">
                <a:solidFill>
                  <a:srgbClr val="000066"/>
                </a:solidFill>
              </a:rPr>
              <a:t>Microsoft”</a:t>
            </a:r>
            <a:r>
              <a:rPr lang="en-US" sz="1800" dirty="0" smtClean="0">
                <a:solidFill>
                  <a:srgbClr val="000066"/>
                </a:solidFill>
              </a:rPr>
              <a:t> (</a:t>
            </a:r>
            <a:r>
              <a:rPr lang="uk-UA" sz="1800" dirty="0" smtClean="0">
                <a:solidFill>
                  <a:srgbClr val="000066"/>
                </a:solidFill>
              </a:rPr>
              <a:t>нерезидент України) походженням з території України на </a:t>
            </a:r>
            <a:r>
              <a:rPr lang="uk-UA" dirty="0" smtClean="0">
                <a:solidFill>
                  <a:srgbClr val="000066"/>
                </a:solidFill>
              </a:rPr>
              <a:t>підставі договорів з дистриб’юторами</a:t>
            </a:r>
            <a:r>
              <a:rPr lang="uk-UA" sz="1800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857364"/>
            <a:ext cx="7500990" cy="121444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uk-UA" sz="4400" dirty="0" smtClean="0">
                <a:solidFill>
                  <a:srgbClr val="000066"/>
                </a:solidFill>
              </a:rPr>
              <a:t>ПЕРЕЛІК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uk-UA" sz="4400" dirty="0" smtClean="0">
                <a:solidFill>
                  <a:srgbClr val="000066"/>
                </a:solidFill>
              </a:rPr>
              <a:t>документів на основі яких проводиться розрахунок матеріальної шкоди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71612"/>
            <a:ext cx="7358114" cy="300039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 err="1" smtClean="0">
                <a:solidFill>
                  <a:srgbClr val="000066"/>
                </a:solidFill>
              </a:rPr>
              <a:t>Перелік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документів</a:t>
            </a:r>
            <a:r>
              <a:rPr lang="ru-RU" sz="1800" dirty="0" smtClean="0">
                <a:solidFill>
                  <a:srgbClr val="000066"/>
                </a:solidFill>
              </a:rPr>
              <a:t> на </a:t>
            </a:r>
            <a:r>
              <a:rPr lang="ru-RU" sz="1800" dirty="0" err="1" smtClean="0">
                <a:solidFill>
                  <a:srgbClr val="000066"/>
                </a:solidFill>
              </a:rPr>
              <a:t>підставі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яких</a:t>
            </a:r>
            <a:r>
              <a:rPr lang="ru-RU" sz="1800" dirty="0" smtClean="0">
                <a:solidFill>
                  <a:srgbClr val="000066"/>
                </a:solidFill>
              </a:rPr>
              <a:t> проводиться </a:t>
            </a:r>
            <a:r>
              <a:rPr lang="ru-RU" sz="1800" dirty="0" err="1" smtClean="0">
                <a:solidFill>
                  <a:srgbClr val="000066"/>
                </a:solidFill>
              </a:rPr>
              <a:t>розрахунок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матеріальної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шкоди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що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завдано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суб’єкту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авторського</a:t>
            </a:r>
            <a:r>
              <a:rPr lang="ru-RU" sz="1800" dirty="0" smtClean="0">
                <a:solidFill>
                  <a:srgbClr val="000066"/>
                </a:solidFill>
              </a:rPr>
              <a:t> права, </a:t>
            </a:r>
            <a:r>
              <a:rPr lang="ru-RU" sz="1800" dirty="0" err="1" smtClean="0">
                <a:solidFill>
                  <a:srgbClr val="000066"/>
                </a:solidFill>
              </a:rPr>
              <a:t>внаслідок</a:t>
            </a:r>
            <a:r>
              <a:rPr lang="ru-RU" sz="1800" dirty="0" smtClean="0">
                <a:solidFill>
                  <a:srgbClr val="000066"/>
                </a:solidFill>
              </a:rPr>
              <a:t> використання </a:t>
            </a:r>
            <a:r>
              <a:rPr lang="ru-RU" sz="1800" dirty="0" err="1" smtClean="0">
                <a:solidFill>
                  <a:srgbClr val="000066"/>
                </a:solidFill>
              </a:rPr>
              <a:t>комп’ютерної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програми</a:t>
            </a:r>
            <a:r>
              <a:rPr lang="ru-RU" sz="1800" dirty="0" smtClean="0">
                <a:solidFill>
                  <a:srgbClr val="000066"/>
                </a:solidFill>
              </a:rPr>
              <a:t> без </a:t>
            </a:r>
            <a:r>
              <a:rPr lang="ru-RU" sz="1800" dirty="0" err="1" smtClean="0">
                <a:solidFill>
                  <a:srgbClr val="000066"/>
                </a:solidFill>
              </a:rPr>
              <a:t>дозволу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залежить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від</a:t>
            </a:r>
            <a:r>
              <a:rPr lang="ru-RU" dirty="0" smtClean="0">
                <a:solidFill>
                  <a:srgbClr val="000066"/>
                </a:solidFill>
              </a:rPr>
              <a:t> конкретного </a:t>
            </a:r>
            <a:r>
              <a:rPr lang="ru-RU" dirty="0" err="1" smtClean="0">
                <a:solidFill>
                  <a:srgbClr val="000066"/>
                </a:solidFill>
              </a:rPr>
              <a:t>випадку</a:t>
            </a:r>
            <a:r>
              <a:rPr lang="uk-UA" sz="1800" dirty="0" smtClean="0">
                <a:solidFill>
                  <a:srgbClr val="000066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 err="1" smtClean="0">
                <a:solidFill>
                  <a:srgbClr val="000066"/>
                </a:solidFill>
              </a:rPr>
              <a:t>Незмінним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є</a:t>
            </a:r>
            <a:r>
              <a:rPr lang="ru-RU" sz="1800" dirty="0" smtClean="0">
                <a:solidFill>
                  <a:srgbClr val="000066"/>
                </a:solidFill>
              </a:rPr>
              <a:t> те, </a:t>
            </a:r>
            <a:r>
              <a:rPr lang="ru-RU" sz="1800" dirty="0" err="1" smtClean="0">
                <a:solidFill>
                  <a:srgbClr val="000066"/>
                </a:solidFill>
              </a:rPr>
              <a:t>що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необхідно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достовірно</a:t>
            </a:r>
            <a:r>
              <a:rPr lang="ru-RU" sz="1800" dirty="0" smtClean="0">
                <a:solidFill>
                  <a:srgbClr val="000066"/>
                </a:solidFill>
              </a:rPr>
              <a:t> та </a:t>
            </a:r>
            <a:r>
              <a:rPr lang="ru-RU" sz="1800" dirty="0" err="1" smtClean="0">
                <a:solidFill>
                  <a:srgbClr val="000066"/>
                </a:solidFill>
              </a:rPr>
              <a:t>незаперечно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визначити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розмір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прибутку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який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суб’єкт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авторського</a:t>
            </a:r>
            <a:r>
              <a:rPr lang="ru-RU" sz="1800" dirty="0" smtClean="0">
                <a:solidFill>
                  <a:srgbClr val="000066"/>
                </a:solidFill>
              </a:rPr>
              <a:t> права </a:t>
            </a:r>
            <a:r>
              <a:rPr lang="ru-RU" sz="1800" dirty="0" err="1" smtClean="0">
                <a:solidFill>
                  <a:srgbClr val="000066"/>
                </a:solidFill>
              </a:rPr>
              <a:t>міг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би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отримати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але</a:t>
            </a:r>
            <a:r>
              <a:rPr lang="ru-RU" sz="1800" dirty="0" smtClean="0">
                <a:solidFill>
                  <a:srgbClr val="000066"/>
                </a:solidFill>
              </a:rPr>
              <a:t> не </a:t>
            </a:r>
            <a:r>
              <a:rPr lang="ru-RU" sz="1800" dirty="0" err="1" smtClean="0">
                <a:solidFill>
                  <a:srgbClr val="000066"/>
                </a:solidFill>
              </a:rPr>
              <a:t>отримав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внаслідок</a:t>
            </a:r>
            <a:r>
              <a:rPr lang="ru-RU" sz="1800" dirty="0" smtClean="0">
                <a:solidFill>
                  <a:srgbClr val="000066"/>
                </a:solidFill>
              </a:rPr>
              <a:t> використання </a:t>
            </a:r>
            <a:r>
              <a:rPr lang="ru-RU" sz="1800" dirty="0" err="1" smtClean="0">
                <a:solidFill>
                  <a:srgbClr val="000066"/>
                </a:solidFill>
              </a:rPr>
              <a:t>комп’ютерних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програм</a:t>
            </a:r>
            <a:r>
              <a:rPr lang="ru-RU" sz="1800" dirty="0" smtClean="0">
                <a:solidFill>
                  <a:srgbClr val="000066"/>
                </a:solidFill>
              </a:rPr>
              <a:t> без </a:t>
            </a:r>
            <a:r>
              <a:rPr lang="ru-RU" sz="1800" dirty="0" err="1" smtClean="0">
                <a:solidFill>
                  <a:srgbClr val="000066"/>
                </a:solidFill>
              </a:rPr>
              <a:t>дозволу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</a:rPr>
              <a:t>або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розмір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ліцензійної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винагороди</a:t>
            </a:r>
            <a:r>
              <a:rPr lang="ru-RU" sz="1800" dirty="0" smtClean="0">
                <a:solidFill>
                  <a:srgbClr val="000066"/>
                </a:solidFill>
              </a:rPr>
              <a:t>, яку </a:t>
            </a:r>
            <a:r>
              <a:rPr lang="ru-RU" sz="1800" dirty="0" err="1" smtClean="0">
                <a:solidFill>
                  <a:srgbClr val="000066"/>
                </a:solidFill>
              </a:rPr>
              <a:t>міг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би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r>
              <a:rPr lang="ru-RU" sz="1800" dirty="0" err="1" smtClean="0">
                <a:solidFill>
                  <a:srgbClr val="000066"/>
                </a:solidFill>
              </a:rPr>
              <a:t>отримати</a:t>
            </a:r>
            <a:r>
              <a:rPr lang="ru-RU" sz="1800" dirty="0" smtClean="0">
                <a:solidFill>
                  <a:srgbClr val="000066"/>
                </a:solidFill>
              </a:rPr>
              <a:t>, </a:t>
            </a:r>
            <a:r>
              <a:rPr lang="ru-RU" dirty="0" err="1" smtClean="0">
                <a:solidFill>
                  <a:srgbClr val="000066"/>
                </a:solidFill>
              </a:rPr>
              <a:t>якби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комп’ютерні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програми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використовувалися</a:t>
            </a:r>
            <a:r>
              <a:rPr lang="ru-RU" dirty="0" smtClean="0">
                <a:solidFill>
                  <a:srgbClr val="000066"/>
                </a:solidFill>
              </a:rPr>
              <a:t> на </a:t>
            </a:r>
            <a:r>
              <a:rPr lang="ru-RU" dirty="0" err="1" smtClean="0">
                <a:solidFill>
                  <a:srgbClr val="000066"/>
                </a:solidFill>
              </a:rPr>
              <a:t>законних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 err="1" smtClean="0">
                <a:solidFill>
                  <a:srgbClr val="000066"/>
                </a:solidFill>
              </a:rPr>
              <a:t>підставах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endParaRPr lang="uk-UA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71612"/>
            <a:ext cx="7358114" cy="3000396"/>
          </a:xfrm>
        </p:spPr>
        <p:txBody>
          <a:bodyPr/>
          <a:lstStyle/>
          <a:p>
            <a:pPr lvl="0"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Документи, що підтверджують наявність майнових прав на об’єкт авторського права – договори та додатки до них, акти. Відповідно до частини1 статті 1107  ЦКУ, а саме: </a:t>
            </a:r>
          </a:p>
          <a:p>
            <a:pPr lvl="0"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а) ліцензії на використання об’єкта права інтелектуальної власності; </a:t>
            </a:r>
          </a:p>
          <a:p>
            <a:pPr lvl="0"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б) ліцензійний договір; </a:t>
            </a:r>
          </a:p>
          <a:p>
            <a:pPr lvl="0"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в) договір про створення за замовленням і використання об’єкта права інтелектуальної власності; </a:t>
            </a:r>
          </a:p>
          <a:p>
            <a:pPr lvl="0"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г) договір про передання виключних майнових прав інтелектуальної власності; </a:t>
            </a:r>
          </a:p>
          <a:p>
            <a:pPr lvl="0"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д) інших договорів щодо розпорядження майновими правами інтелектуальної власності тощо.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642910" y="500042"/>
            <a:ext cx="8229600" cy="8572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/>
              <a:buNone/>
              <a:tabLst/>
              <a:defRPr/>
            </a:pP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Документи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для </a:t>
            </a: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розрахунку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матеріальної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шкоди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71612"/>
            <a:ext cx="7358114" cy="3000396"/>
          </a:xfrm>
        </p:spPr>
        <p:txBody>
          <a:bodyPr/>
          <a:lstStyle/>
          <a:p>
            <a:pPr lvl="0"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Документи, що містять показники, доходів, які одержував або одержує суб’єкт авторського права (нерезидент України) походженням з території України. До таких документів належать:</a:t>
            </a:r>
          </a:p>
          <a:p>
            <a:pPr marL="627063" lvl="0">
              <a:buClrTx/>
              <a:buFont typeface="Symbol" pitchFamily="18" charset="2"/>
              <a:buChar char="-"/>
            </a:pPr>
            <a:r>
              <a:rPr lang="uk-UA" sz="1800" dirty="0" smtClean="0">
                <a:solidFill>
                  <a:srgbClr val="000066"/>
                </a:solidFill>
              </a:rPr>
              <a:t>акти взаємних розрахунків (звірок) з приводу розміру фактичних ліцензійних платежів (авторської винагороди) між Ліцензіаром та Ліцензіатом;</a:t>
            </a:r>
          </a:p>
          <a:p>
            <a:pPr marL="627063" lvl="0">
              <a:buClrTx/>
              <a:buFont typeface="Symbol" pitchFamily="18" charset="2"/>
              <a:buChar char="-"/>
            </a:pPr>
            <a:r>
              <a:rPr lang="uk-UA" sz="1800" dirty="0" smtClean="0">
                <a:solidFill>
                  <a:srgbClr val="000066"/>
                </a:solidFill>
              </a:rPr>
              <a:t>довідки, видані Ліцензіаром/Ліцензіатом щодо об’єкту авторського права з зазначенням обсягів реалізації їх примірників на матеріальних носіях та періоду реалізації та території України;</a:t>
            </a:r>
          </a:p>
          <a:p>
            <a:pPr marL="627063" lvl="0">
              <a:buClrTx/>
              <a:buFont typeface="Symbol" pitchFamily="18" charset="2"/>
              <a:buChar char="-"/>
            </a:pPr>
            <a:r>
              <a:rPr lang="uk-UA" sz="1800" dirty="0" smtClean="0">
                <a:solidFill>
                  <a:srgbClr val="000066"/>
                </a:solidFill>
              </a:rPr>
              <a:t>інші фінансові, податкові та бухгалтерські документи, які містять показники, які характеризують доходи суб’єкта авторського права (нерезидент України) з приводу об’єкту авторського права – комп’ютерних програм на території України.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642910" y="500042"/>
            <a:ext cx="8229600" cy="8572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/>
              <a:buNone/>
              <a:tabLst/>
              <a:defRPr/>
            </a:pP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Документи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для </a:t>
            </a: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розрахунку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матеріальної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шкоди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71612"/>
            <a:ext cx="7358114" cy="3000396"/>
          </a:xfrm>
        </p:spPr>
        <p:txBody>
          <a:bodyPr/>
          <a:lstStyle/>
          <a:p>
            <a:pPr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Інші документи:</a:t>
            </a:r>
          </a:p>
          <a:p>
            <a:pPr>
              <a:buClrTx/>
              <a:buFont typeface="Georgia" pitchFamily="18" charset="0"/>
              <a:buChar char="−"/>
            </a:pPr>
            <a:r>
              <a:rPr lang="uk-UA" sz="1800" dirty="0" smtClean="0">
                <a:solidFill>
                  <a:srgbClr val="000066"/>
                </a:solidFill>
              </a:rPr>
              <a:t>акти перевірок контролюючих органів (фінансової інспекції, податкових служб) щодо виконання вимог бухгалтерського та податкового законодавства;</a:t>
            </a:r>
          </a:p>
          <a:p>
            <a:pPr>
              <a:buClrTx/>
              <a:buFont typeface="Georgia" pitchFamily="18" charset="0"/>
              <a:buChar char="−"/>
            </a:pPr>
            <a:r>
              <a:rPr lang="uk-UA" sz="1800" dirty="0" smtClean="0">
                <a:solidFill>
                  <a:srgbClr val="000066"/>
                </a:solidFill>
              </a:rPr>
              <a:t> довідки про собівартість, рентабельність, чистий прибуток від використання об’єктів авторського права;</a:t>
            </a:r>
          </a:p>
          <a:p>
            <a:pPr>
              <a:buClrTx/>
              <a:buFont typeface="Georgia" pitchFamily="18" charset="0"/>
              <a:buChar char="−"/>
            </a:pPr>
            <a:r>
              <a:rPr lang="uk-UA" sz="1800" dirty="0" smtClean="0">
                <a:solidFill>
                  <a:srgbClr val="000066"/>
                </a:solidFill>
              </a:rPr>
              <a:t>договори відповідального зберігання, реєстри, накладні, платежі, інвентаризаційні відомості, які складаються щорічно, тощо.</a:t>
            </a:r>
            <a:endParaRPr lang="uk-UA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642910" y="500042"/>
            <a:ext cx="8229600" cy="8572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/>
              <a:buNone/>
              <a:tabLst/>
              <a:defRPr/>
            </a:pP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Документи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для </a:t>
            </a: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розрахунку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матеріальної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шкоди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71612"/>
            <a:ext cx="7358114" cy="3000396"/>
          </a:xfrm>
        </p:spPr>
        <p:txBody>
          <a:bodyPr/>
          <a:lstStyle/>
          <a:p>
            <a:pPr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За умови, коли суб’єкт авторського права, виконує поставки комп’ютерних програм на територію України через низку посередників для розрахунку матеріальної шкоди необхідно надавати:</a:t>
            </a:r>
          </a:p>
          <a:p>
            <a:pPr marL="627063">
              <a:buClrTx/>
              <a:buFont typeface="Symbol" pitchFamily="18" charset="2"/>
              <a:buChar char="-"/>
            </a:pPr>
            <a:r>
              <a:rPr lang="uk-UA" sz="1800" dirty="0" smtClean="0">
                <a:solidFill>
                  <a:srgbClr val="000066"/>
                </a:solidFill>
              </a:rPr>
              <a:t>агентські, дистриб’юторські та дилерські договори і угоди, тощо з приводу розповсюдження, тиражування, продажу комп’ютерних програм з усіма додатками та актами. </a:t>
            </a:r>
          </a:p>
          <a:p>
            <a:pPr marL="627063">
              <a:buClrTx/>
              <a:buFont typeface="Symbol" pitchFamily="18" charset="2"/>
              <a:buChar char="-"/>
            </a:pPr>
            <a:r>
              <a:rPr lang="uk-UA" sz="1800" dirty="0" smtClean="0">
                <a:solidFill>
                  <a:srgbClr val="000066"/>
                </a:solidFill>
              </a:rPr>
              <a:t>документи, що встановлюють та підтверджують отримання товарно-матеріальних цінностей, а саме придбання комп’ютерних програм офіційними дистриб’юторами з обов’язковим зазначенням ціни закупівлі. До таких документів належать первинна бухгалтерська документація, що підтверджує факт оплати придбаних комп’ютерних програм (копія платіжного доручення з банку, рахунок-фактура) у нерезидента України.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642910" y="500042"/>
            <a:ext cx="8229600" cy="8572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/>
              <a:buNone/>
              <a:tabLst/>
              <a:defRPr/>
            </a:pP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Документи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для </a:t>
            </a: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розрахунку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матеріальної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шкоди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571612"/>
            <a:ext cx="7358114" cy="3000396"/>
          </a:xfrm>
        </p:spPr>
        <p:txBody>
          <a:bodyPr/>
          <a:lstStyle/>
          <a:p>
            <a:pPr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За умови, коли комп’ютерні програми на матеріальних носіях – дисках для лазерних систем зчитування підлягають розмитненню розрахунок матеріальної шкоди доцільно проводити на підставі інформації, що може надати Міністерство доходів та зборів України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endParaRPr lang="uk-UA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642910" y="500042"/>
            <a:ext cx="8229600" cy="8572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/>
              <a:buNone/>
              <a:tabLst/>
              <a:defRPr/>
            </a:pPr>
            <a:endParaRPr kumimoji="0" lang="uk-UA" sz="2800" b="1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Документи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для </a:t>
            </a: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розрахунку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матеріальної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шкоди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42910" y="500042"/>
            <a:ext cx="8229600" cy="857241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uk-UA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Короткий юридичний аналіз складу злочину</a:t>
            </a: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B81D72-767A-408D-9910-A10FA48E527A}" type="slidenum">
              <a:rPr lang="ru-RU" smtClean="0">
                <a:latin typeface="Times New Roman" pitchFamily="18" charset="0"/>
              </a:rPr>
              <a:pPr/>
              <a:t>3</a:t>
            </a:fld>
            <a:endParaRPr lang="ru-RU" smtClean="0"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500174"/>
          <a:ext cx="7643866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69246-C128-47DB-9784-22E0927BE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0D69246-C128-47DB-9784-22E0927BE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0D69246-C128-47DB-9784-22E0927BE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545E5A-32A4-49DA-A70B-448A27BC5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C8545E5A-32A4-49DA-A70B-448A27BC5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C8545E5A-32A4-49DA-A70B-448A27BC5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214313" y="2214563"/>
            <a:ext cx="8715375" cy="914400"/>
          </a:xfrm>
        </p:spPr>
        <p:txBody>
          <a:bodyPr/>
          <a:lstStyle/>
          <a:p>
            <a:pPr algn="ctr" eaLnBrk="1" hangingPunct="1"/>
            <a:r>
              <a:rPr lang="uk-UA" sz="4400" smtClean="0">
                <a:solidFill>
                  <a:srgbClr val="000066"/>
                </a:solidFill>
                <a:latin typeface="Times New Roman" pitchFamily="18" charset="0"/>
              </a:rPr>
              <a:t>Дякую за увагу!</a:t>
            </a:r>
            <a:endParaRPr lang="ru-RU" sz="4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>
          <a:xfrm>
            <a:off x="1042988" y="3068638"/>
            <a:ext cx="7010400" cy="2663825"/>
          </a:xfrm>
        </p:spPr>
        <p:txBody>
          <a:bodyPr>
            <a:normAutofit fontScale="92500" lnSpcReduction="20000"/>
          </a:bodyPr>
          <a:lstStyle/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tabLst>
                <a:tab pos="1970088" algn="l"/>
              </a:tabLst>
              <a:defRPr/>
            </a:pPr>
            <a:r>
              <a:rPr lang="uk-UA" sz="2000" b="1" dirty="0" smtClean="0">
                <a:solidFill>
                  <a:srgbClr val="000066"/>
                </a:solidFill>
              </a:rPr>
              <a:t>Поліщук Інна Юріївна</a:t>
            </a:r>
          </a:p>
          <a:p>
            <a:pPr marL="365760" indent="-256032" defTabSz="885825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tabLst>
                <a:tab pos="1970088" algn="l"/>
              </a:tabLst>
              <a:defRPr/>
            </a:pPr>
            <a:r>
              <a:rPr lang="uk-UA" sz="1800" dirty="0" smtClean="0">
                <a:solidFill>
                  <a:srgbClr val="000066"/>
                </a:solidFill>
              </a:rPr>
              <a:t>Судовий експерт, </a:t>
            </a:r>
            <a:r>
              <a:rPr lang="uk-UA" sz="1800" dirty="0" smtClean="0">
                <a:solidFill>
                  <a:srgbClr val="000066"/>
                </a:solidFill>
              </a:rPr>
              <a:t>оцінювач, </a:t>
            </a:r>
            <a:r>
              <a:rPr lang="uk-UA" sz="1800" dirty="0" err="1" smtClean="0">
                <a:solidFill>
                  <a:srgbClr val="000066"/>
                </a:solidFill>
              </a:rPr>
              <a:t>в.о</a:t>
            </a:r>
            <a:r>
              <a:rPr lang="uk-UA" sz="1800" dirty="0" smtClean="0">
                <a:solidFill>
                  <a:srgbClr val="000066"/>
                </a:solidFill>
              </a:rPr>
              <a:t>. завідувача л</a:t>
            </a:r>
            <a:r>
              <a:rPr lang="uk-UA" sz="1800" dirty="0" smtClean="0">
                <a:solidFill>
                  <a:srgbClr val="000066"/>
                </a:solidFill>
              </a:rPr>
              <a:t>абораторії </a:t>
            </a:r>
            <a:r>
              <a:rPr lang="uk-UA" sz="1800" dirty="0" smtClean="0">
                <a:solidFill>
                  <a:srgbClr val="000066"/>
                </a:solidFill>
              </a:rPr>
              <a:t>економічних </a:t>
            </a:r>
            <a:r>
              <a:rPr lang="uk-UA" sz="1800" dirty="0" smtClean="0">
                <a:solidFill>
                  <a:srgbClr val="000066"/>
                </a:solidFill>
              </a:rPr>
              <a:t>досліджень НДЦСЕІВ</a:t>
            </a:r>
            <a:endParaRPr lang="uk-UA" sz="1800" dirty="0" smtClean="0">
              <a:solidFill>
                <a:srgbClr val="000066"/>
              </a:solidFill>
            </a:endParaRPr>
          </a:p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tabLst>
                <a:tab pos="1970088" algn="l"/>
              </a:tabLst>
              <a:defRPr/>
            </a:pPr>
            <a:r>
              <a:rPr lang="uk-UA" sz="1800" dirty="0" smtClean="0">
                <a:solidFill>
                  <a:srgbClr val="000066"/>
                </a:solidFill>
              </a:rPr>
              <a:t>01133, м. Київ, бульв. Лесі Українки, 26</a:t>
            </a:r>
          </a:p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tabLst>
                <a:tab pos="1970088" algn="l"/>
              </a:tabLst>
              <a:defRPr/>
            </a:pPr>
            <a:r>
              <a:rPr lang="ru-RU" sz="1800" dirty="0" smtClean="0">
                <a:solidFill>
                  <a:srgbClr val="000066"/>
                </a:solidFill>
              </a:rPr>
              <a:t> </a:t>
            </a:r>
          </a:p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tabLst>
                <a:tab pos="1970088" algn="l"/>
              </a:tabLst>
              <a:defRPr/>
            </a:pPr>
            <a:endParaRPr lang="ru-RU" sz="1800" dirty="0" smtClean="0">
              <a:solidFill>
                <a:srgbClr val="000066"/>
              </a:solidFill>
            </a:endParaRPr>
          </a:p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tabLst>
                <a:tab pos="1970088" algn="l"/>
              </a:tabLst>
              <a:defRPr/>
            </a:pPr>
            <a:r>
              <a:rPr lang="ru-RU" sz="1800" dirty="0" smtClean="0">
                <a:solidFill>
                  <a:srgbClr val="000066"/>
                </a:solidFill>
              </a:rPr>
              <a:t>Тел.          +38 044 592 14 01 ; +38 066 403 01 63 </a:t>
            </a:r>
          </a:p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tabLst>
                <a:tab pos="1970088" algn="l"/>
              </a:tabLst>
              <a:defRPr/>
            </a:pPr>
            <a:r>
              <a:rPr lang="ru-RU" sz="1800" dirty="0" smtClean="0">
                <a:solidFill>
                  <a:srgbClr val="000066"/>
                </a:solidFill>
              </a:rPr>
              <a:t>Тел/факс. +38 044 272 44 15</a:t>
            </a:r>
          </a:p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tabLst>
                <a:tab pos="1970088" algn="l"/>
              </a:tabLst>
              <a:defRPr/>
            </a:pPr>
            <a:r>
              <a:rPr lang="ru-RU" sz="1800" dirty="0" err="1" smtClean="0">
                <a:solidFill>
                  <a:srgbClr val="000066"/>
                </a:solidFill>
              </a:rPr>
              <a:t>e-mail</a:t>
            </a:r>
            <a:r>
              <a:rPr lang="ru-RU" sz="1800" dirty="0" smtClean="0">
                <a:solidFill>
                  <a:srgbClr val="000066"/>
                </a:solidFill>
              </a:rPr>
              <a:t>: </a:t>
            </a:r>
            <a:r>
              <a:rPr lang="en-US" sz="1800" dirty="0" smtClean="0">
                <a:solidFill>
                  <a:srgbClr val="000066"/>
                </a:solidFill>
              </a:rPr>
              <a:t>piu@nndes.org.ua</a:t>
            </a:r>
            <a:r>
              <a:rPr lang="ru-RU" sz="1800" dirty="0" smtClean="0">
                <a:solidFill>
                  <a:srgbClr val="000066"/>
                </a:solidFill>
              </a:rPr>
              <a:t> </a:t>
            </a:r>
            <a:endParaRPr lang="ru-RU" sz="1800" dirty="0" smtClean="0">
              <a:solidFill>
                <a:srgbClr val="000066"/>
              </a:solidFill>
            </a:endParaRPr>
          </a:p>
          <a:p>
            <a:pPr marL="365760" indent="-256032" defTabSz="885825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tabLst>
                <a:tab pos="1970088" algn="l"/>
              </a:tabLst>
              <a:defRPr/>
            </a:pPr>
            <a:r>
              <a:rPr lang="ru-RU" sz="1800" dirty="0" err="1" smtClean="0">
                <a:solidFill>
                  <a:srgbClr val="000066"/>
                </a:solidFill>
              </a:rPr>
              <a:t>Web-сторінки</a:t>
            </a:r>
            <a:r>
              <a:rPr lang="ru-RU" sz="1800" dirty="0" smtClean="0">
                <a:solidFill>
                  <a:srgbClr val="000066"/>
                </a:solidFill>
              </a:rPr>
              <a:t>: </a:t>
            </a:r>
            <a:r>
              <a:rPr lang="en-US" sz="1800" dirty="0" smtClean="0">
                <a:solidFill>
                  <a:srgbClr val="000066"/>
                </a:solidFill>
                <a:hlinkClick r:id="rId4"/>
              </a:rPr>
              <a:t>http://nndes.org.ua</a:t>
            </a:r>
            <a:r>
              <a:rPr lang="en-US" sz="1800" dirty="0" smtClean="0">
                <a:solidFill>
                  <a:srgbClr val="000066"/>
                </a:solidFill>
                <a:hlinkClick r:id="rId4"/>
              </a:rPr>
              <a:t>/</a:t>
            </a:r>
            <a:r>
              <a:rPr lang="uk-UA" sz="1800" dirty="0" smtClean="0">
                <a:solidFill>
                  <a:srgbClr val="000066"/>
                </a:solidFill>
              </a:rPr>
              <a:t>; </a:t>
            </a:r>
            <a:r>
              <a:rPr lang="ru-RU" sz="1800" dirty="0" smtClean="0">
                <a:solidFill>
                  <a:srgbClr val="000066"/>
                </a:solidFill>
                <a:hlinkClick r:id="rId5"/>
              </a:rPr>
              <a:t>http</a:t>
            </a:r>
            <a:r>
              <a:rPr lang="ru-RU" sz="1800" dirty="0" smtClean="0">
                <a:solidFill>
                  <a:srgbClr val="000066"/>
                </a:solidFill>
                <a:hlinkClick r:id="rId5"/>
              </a:rPr>
              <a:t>://www.intelect.org.ua</a:t>
            </a:r>
            <a:r>
              <a:rPr lang="ru-RU" sz="1800" dirty="0" smtClean="0">
                <a:solidFill>
                  <a:srgbClr val="000066"/>
                </a:solidFill>
              </a:rPr>
              <a:t>  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E6636F-FCDF-4321-8301-24D6DA964A04}" type="slidenum">
              <a:rPr lang="ru-RU" smtClean="0"/>
              <a:pPr/>
              <a:t>30</a:t>
            </a:fld>
            <a:endParaRPr lang="ru-RU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42927"/>
          </a:xfrm>
        </p:spPr>
        <p:txBody>
          <a:bodyPr>
            <a:normAutofit fontScale="70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uk-UA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Короткий юридичний аналіз складу злочину</a:t>
            </a: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B81D72-767A-408D-9910-A10FA48E527A}" type="slidenum">
              <a:rPr lang="ru-RU" smtClean="0">
                <a:latin typeface="Times New Roman" pitchFamily="18" charset="0"/>
              </a:rPr>
              <a:pPr/>
              <a:t>4</a:t>
            </a:fld>
            <a:endParaRPr lang="ru-RU" smtClean="0"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285860"/>
          <a:ext cx="764386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521497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000066"/>
                </a:solidFill>
              </a:rPr>
              <a:t>!!! </a:t>
            </a:r>
            <a:r>
              <a:rPr lang="uk-UA" sz="1800" dirty="0" smtClean="0">
                <a:solidFill>
                  <a:srgbClr val="000066"/>
                </a:solidFill>
              </a:rPr>
              <a:t>ПРИМІТКА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Бланкетна (відсильна) диспозиція кримінально-правової норми  </a:t>
            </a:r>
            <a:r>
              <a:rPr lang="uk-UA" sz="1800" dirty="0" err="1" smtClean="0">
                <a:solidFill>
                  <a:srgbClr val="000066"/>
                </a:solidFill>
              </a:rPr>
              <a:t>зобов</a:t>
            </a:r>
            <a:r>
              <a:rPr lang="en-US" sz="1800" dirty="0" smtClean="0">
                <a:solidFill>
                  <a:srgbClr val="000066"/>
                </a:solidFill>
              </a:rPr>
              <a:t>’</a:t>
            </a:r>
            <a:r>
              <a:rPr lang="uk-UA" sz="1800" dirty="0" err="1" smtClean="0">
                <a:solidFill>
                  <a:srgbClr val="000066"/>
                </a:solidFill>
              </a:rPr>
              <a:t>язує</a:t>
            </a:r>
            <a:r>
              <a:rPr lang="uk-UA" sz="1800" dirty="0" smtClean="0">
                <a:solidFill>
                  <a:srgbClr val="000066"/>
                </a:solidFill>
              </a:rPr>
              <a:t> використовувати термінологічний апарат, а саме такі поняття як </a:t>
            </a:r>
            <a:r>
              <a:rPr lang="uk-UA" sz="1800" dirty="0" err="1" smtClean="0">
                <a:solidFill>
                  <a:srgbClr val="000066"/>
                </a:solidFill>
              </a:rPr>
              <a:t>“відтворення”</a:t>
            </a:r>
            <a:r>
              <a:rPr lang="uk-UA" sz="1800" dirty="0" smtClean="0">
                <a:solidFill>
                  <a:srgbClr val="000066"/>
                </a:solidFill>
              </a:rPr>
              <a:t>, </a:t>
            </a:r>
            <a:r>
              <a:rPr lang="uk-UA" sz="1800" dirty="0" err="1" smtClean="0">
                <a:solidFill>
                  <a:srgbClr val="000066"/>
                </a:solidFill>
              </a:rPr>
              <a:t>“розповсюдження”</a:t>
            </a:r>
            <a:r>
              <a:rPr lang="uk-UA" sz="1800" dirty="0" smtClean="0">
                <a:solidFill>
                  <a:srgbClr val="000066"/>
                </a:solidFill>
              </a:rPr>
              <a:t> та </a:t>
            </a:r>
            <a:r>
              <a:rPr lang="uk-UA" sz="1800" dirty="0" err="1" smtClean="0">
                <a:solidFill>
                  <a:srgbClr val="000066"/>
                </a:solidFill>
              </a:rPr>
              <a:t>“тиражування”</a:t>
            </a:r>
            <a:r>
              <a:rPr lang="uk-UA" sz="1800" dirty="0" smtClean="0">
                <a:solidFill>
                  <a:srgbClr val="000066"/>
                </a:solidFill>
              </a:rPr>
              <a:t> згідно ЗУ </a:t>
            </a:r>
            <a:r>
              <a:rPr lang="uk-UA" sz="1800" dirty="0" err="1" smtClean="0">
                <a:solidFill>
                  <a:srgbClr val="000066"/>
                </a:solidFill>
              </a:rPr>
              <a:t>“Про</a:t>
            </a:r>
            <a:r>
              <a:rPr lang="uk-UA" sz="1800" dirty="0" smtClean="0">
                <a:solidFill>
                  <a:srgbClr val="000066"/>
                </a:solidFill>
              </a:rPr>
              <a:t> авторське право і суміжні </a:t>
            </a:r>
            <a:r>
              <a:rPr lang="uk-UA" sz="1800" dirty="0" err="1" smtClean="0">
                <a:solidFill>
                  <a:srgbClr val="000066"/>
                </a:solidFill>
              </a:rPr>
              <a:t>права”</a:t>
            </a:r>
            <a:r>
              <a:rPr lang="uk-UA" sz="1800" dirty="0" smtClean="0">
                <a:solidFill>
                  <a:srgbClr val="000066"/>
                </a:solidFill>
              </a:rPr>
              <a:t> (далі – Закон).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uk-UA" sz="1800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Слід враховувати, що не всі дії, що перелічені у ст. 50 Закону визнаються порушенням авторського і суміжних прав у контексті ст. 176 КК України.     </a:t>
            </a:r>
            <a:endParaRPr lang="en-US" sz="1800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uk-UA" sz="1800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Так, за певних обставин, вчинення дій, що підпадають під об</a:t>
            </a:r>
            <a:r>
              <a:rPr lang="en-US" sz="1800" dirty="0" smtClean="0">
                <a:solidFill>
                  <a:srgbClr val="000066"/>
                </a:solidFill>
              </a:rPr>
              <a:t>’</a:t>
            </a:r>
            <a:r>
              <a:rPr lang="uk-UA" sz="1800" dirty="0" err="1" smtClean="0">
                <a:solidFill>
                  <a:srgbClr val="000066"/>
                </a:solidFill>
              </a:rPr>
              <a:t>єктивну</a:t>
            </a:r>
            <a:r>
              <a:rPr lang="uk-UA" sz="1800" dirty="0" smtClean="0">
                <a:solidFill>
                  <a:srgbClr val="000066"/>
                </a:solidFill>
              </a:rPr>
              <a:t> сторону даного злочину не можуть тягнути за собою кримінальної відповідальності, оскільки є готуванням до злочину (ст. 14) та створюють лише загрозу порушення авторського права та (або) суміжних прав.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uk-UA" sz="1800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Окрім цього, кримінально-правова кваліфікація також не виключає наявності замаху на злочин (ст. 15), наприклад за умови виготовлення контрафактних примірників комп</a:t>
            </a:r>
            <a:r>
              <a:rPr lang="en-US" sz="1800" dirty="0" smtClean="0">
                <a:solidFill>
                  <a:srgbClr val="000066"/>
                </a:solidFill>
              </a:rPr>
              <a:t>’</a:t>
            </a:r>
            <a:r>
              <a:rPr lang="uk-UA" sz="1800" dirty="0" err="1" smtClean="0">
                <a:solidFill>
                  <a:srgbClr val="000066"/>
                </a:solidFill>
              </a:rPr>
              <a:t>ютерних</a:t>
            </a:r>
            <a:r>
              <a:rPr lang="uk-UA" sz="1800" dirty="0" smtClean="0">
                <a:solidFill>
                  <a:srgbClr val="000066"/>
                </a:solidFill>
              </a:rPr>
              <a:t> програм, проте вчасного викриття і відсутності їх реалізації. 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42910" y="500042"/>
            <a:ext cx="8229600" cy="857241"/>
          </a:xfrm>
        </p:spPr>
        <p:txBody>
          <a:bodyPr>
            <a:normAutofit fontScale="6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uk-UA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Приклад кримінально-правової кваліфікації незаконного використання комп</a:t>
            </a: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ютерної програми </a:t>
            </a: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Microsoft Windows Ultimate 7 SPI RU</a:t>
            </a:r>
            <a:endParaRPr lang="uk-UA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B81D72-767A-408D-9910-A10FA48E527A}" type="slidenum">
              <a:rPr lang="ru-RU" smtClean="0">
                <a:latin typeface="Times New Roman" pitchFamily="18" charset="0"/>
              </a:rPr>
              <a:pPr/>
              <a:t>6</a:t>
            </a:fld>
            <a:endParaRPr lang="ru-RU" smtClean="0"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500174"/>
          <a:ext cx="7643866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69246-C128-47DB-9784-22E0927BE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0D69246-C128-47DB-9784-22E0927BE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0D69246-C128-47DB-9784-22E0927BE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545E5A-32A4-49DA-A70B-448A27BC5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C8545E5A-32A4-49DA-A70B-448A27BC5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C8545E5A-32A4-49DA-A70B-448A27BC5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B81D72-767A-408D-9910-A10FA48E527A}" type="slidenum">
              <a:rPr lang="ru-RU" smtClean="0">
                <a:latin typeface="Times New Roman" pitchFamily="18" charset="0"/>
              </a:rPr>
              <a:pPr/>
              <a:t>7</a:t>
            </a:fld>
            <a:endParaRPr lang="ru-RU" smtClean="0"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285860"/>
          <a:ext cx="764386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одержимое 9"/>
          <p:cNvSpPr>
            <a:spLocks noGrp="1"/>
          </p:cNvSpPr>
          <p:nvPr>
            <p:ph idx="1"/>
          </p:nvPr>
        </p:nvSpPr>
        <p:spPr>
          <a:xfrm>
            <a:off x="642910" y="500042"/>
            <a:ext cx="8229600" cy="857241"/>
          </a:xfrm>
        </p:spPr>
        <p:txBody>
          <a:bodyPr>
            <a:normAutofit fontScale="6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uk-UA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Приклад кримінально-правової кваліфікації незаконного використання комп</a:t>
            </a: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uk-UA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ютерної програми </a:t>
            </a: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Microsoft Windows Ultimate 7 SPI RU</a:t>
            </a:r>
            <a:endParaRPr lang="uk-UA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A7BC4F3-054B-40A8-8D6D-23F1513A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EC88C67-0711-48B0-87DF-DEDEBFBD0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BFB3918-985A-44E4-8B3E-48B8C8127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900DD3B-8158-4EA8-88EF-88D46040D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2571744"/>
            <a:ext cx="7358114" cy="121444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8000" dirty="0" smtClean="0">
                <a:solidFill>
                  <a:srgbClr val="000066"/>
                </a:solidFill>
              </a:rPr>
              <a:t>ЩО НЕ ТАК? 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B8C8A7-C2A6-4652-91FA-0FD14643C92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928670"/>
            <a:ext cx="7358114" cy="521497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Відповідно до пункту 26 Національного стандарту №4 «Оцінка майнових прав інтелектуальної власності» (далі – Національний стандарт №4) </a:t>
            </a:r>
            <a:r>
              <a:rPr lang="uk-UA" dirty="0" smtClean="0">
                <a:solidFill>
                  <a:srgbClr val="000066"/>
                </a:solidFill>
              </a:rPr>
              <a:t>розмір збитків </a:t>
            </a:r>
            <a:r>
              <a:rPr lang="uk-UA" sz="1800" dirty="0" smtClean="0">
                <a:solidFill>
                  <a:srgbClr val="000066"/>
                </a:solidFill>
              </a:rPr>
              <a:t>за неправомірне використання об'єкта права інтелектуальної власності визначається станом на дату оцінки із застосуванням </a:t>
            </a:r>
            <a:r>
              <a:rPr lang="uk-UA" dirty="0" smtClean="0">
                <a:solidFill>
                  <a:srgbClr val="000066"/>
                </a:solidFill>
              </a:rPr>
              <a:t>оціночної процедури накопичення прибутку (доходу)</a:t>
            </a:r>
            <a:r>
              <a:rPr lang="uk-UA" sz="1800" dirty="0" smtClean="0">
                <a:solidFill>
                  <a:srgbClr val="000066"/>
                </a:solidFill>
              </a:rPr>
              <a:t>, який не отримав суб'єкт права інтелектуальної власності та/або ліцензіат внаслідок неправомірного використання об'єкта права інтелектуальної власності, виходячи з обсягів виробництва та/або </a:t>
            </a:r>
            <a:r>
              <a:rPr lang="uk-UA" dirty="0" smtClean="0">
                <a:solidFill>
                  <a:srgbClr val="000066"/>
                </a:solidFill>
              </a:rPr>
              <a:t>реалізації контрафактної продукції</a:t>
            </a:r>
            <a:r>
              <a:rPr lang="uk-UA" sz="1800" dirty="0" smtClean="0">
                <a:solidFill>
                  <a:srgbClr val="000066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uk-UA" sz="1800" dirty="0" smtClean="0">
                <a:solidFill>
                  <a:srgbClr val="000066"/>
                </a:solidFill>
              </a:rPr>
              <a:t>Відповідно до Національного стандарту №1 «Загальні засади оцінки майна і майнових прав» (далі – Національний стандарт №1) </a:t>
            </a:r>
            <a:r>
              <a:rPr lang="uk-UA" dirty="0" smtClean="0">
                <a:solidFill>
                  <a:srgbClr val="000066"/>
                </a:solidFill>
              </a:rPr>
              <a:t>оціночна процедура </a:t>
            </a:r>
            <a:r>
              <a:rPr lang="uk-UA" sz="1800" dirty="0" smtClean="0">
                <a:solidFill>
                  <a:srgbClr val="000066"/>
                </a:solidFill>
              </a:rPr>
              <a:t>– це дії (етапи), виконання яких у певній послідовності дає можливість провести оцінку. За таких умов, оціночна процедура накопичення прибутку (доходу) відноситься до методів дохідного підходу, а відповідно до пункту 10 Національного стандарту №4 це </a:t>
            </a:r>
            <a:r>
              <a:rPr lang="uk-UA" dirty="0" smtClean="0">
                <a:solidFill>
                  <a:srgbClr val="000066"/>
                </a:solidFill>
              </a:rPr>
              <a:t>метод непрямої капіталізації </a:t>
            </a:r>
            <a:r>
              <a:rPr lang="uk-UA" sz="1800" dirty="0" smtClean="0">
                <a:solidFill>
                  <a:srgbClr val="000066"/>
                </a:solidFill>
              </a:rPr>
              <a:t>(дисконтування грошового потоку) та </a:t>
            </a:r>
            <a:r>
              <a:rPr lang="uk-UA" dirty="0" smtClean="0">
                <a:solidFill>
                  <a:srgbClr val="000066"/>
                </a:solidFill>
              </a:rPr>
              <a:t>метод прямої капіталізації доходу.</a:t>
            </a:r>
            <a:endParaRPr lang="uk-UA" sz="1800" dirty="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00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857223" y="785794"/>
            <a:ext cx="7459689" cy="4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uk-UA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|0.7|0.8|0.7|0.5|0.5|1.1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2884</TotalTime>
  <Words>1884</Words>
  <Application>Microsoft Office PowerPoint</Application>
  <PresentationFormat>Экран (4:3)</PresentationFormat>
  <Paragraphs>145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WEB-САЙТ КАК ОБЪЕКТ ИНТЕЛЛЕКТУАЛЬНОЙ СОБСТВЕННОСТИ</dc:title>
  <dc:creator>Admin</dc:creator>
  <cp:lastModifiedBy>Inna</cp:lastModifiedBy>
  <cp:revision>209</cp:revision>
  <dcterms:created xsi:type="dcterms:W3CDTF">2010-06-13T18:10:15Z</dcterms:created>
  <dcterms:modified xsi:type="dcterms:W3CDTF">2015-02-14T13:14:09Z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TC010183731049</vt:lpwstr>
  </property>
</Properties>
</file>